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0"/>
  </p:notesMasterIdLst>
  <p:handoutMasterIdLst>
    <p:handoutMasterId r:id="rId21"/>
  </p:handoutMasterIdLst>
  <p:sldIdLst>
    <p:sldId id="265" r:id="rId2"/>
    <p:sldId id="266" r:id="rId3"/>
    <p:sldId id="267" r:id="rId4"/>
    <p:sldId id="268" r:id="rId5"/>
    <p:sldId id="269" r:id="rId6"/>
    <p:sldId id="271" r:id="rId7"/>
    <p:sldId id="284" r:id="rId8"/>
    <p:sldId id="292" r:id="rId9"/>
    <p:sldId id="272" r:id="rId10"/>
    <p:sldId id="273" r:id="rId11"/>
    <p:sldId id="275" r:id="rId12"/>
    <p:sldId id="277" r:id="rId13"/>
    <p:sldId id="287" r:id="rId14"/>
    <p:sldId id="276" r:id="rId15"/>
    <p:sldId id="290" r:id="rId16"/>
    <p:sldId id="279" r:id="rId17"/>
    <p:sldId id="280"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41870A-6556-4EB0-B8CC-72E7D6BD3444}">
          <p14:sldIdLst>
            <p14:sldId id="265"/>
            <p14:sldId id="266"/>
            <p14:sldId id="267"/>
            <p14:sldId id="268"/>
            <p14:sldId id="269"/>
            <p14:sldId id="271"/>
            <p14:sldId id="284"/>
            <p14:sldId id="292"/>
            <p14:sldId id="272"/>
            <p14:sldId id="273"/>
            <p14:sldId id="275"/>
            <p14:sldId id="277"/>
            <p14:sldId id="287"/>
            <p14:sldId id="276"/>
            <p14:sldId id="290"/>
            <p14:sldId id="279"/>
            <p14:sldId id="280"/>
            <p14:sldId id="2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7/4/2024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7/4/2024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7/4/2024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7/4/2024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7/4/2024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7/4/2024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7/4/2024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7/4/2024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7/4/2024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7/4/2024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7/4/2024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7/4/2024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7/4/2024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4EAB7D7-3608-4730-B2E2-670834DF882C}" type="datetimeFigureOut">
              <a:rPr lang="en-US" smtClean="0"/>
              <a:pPr/>
              <a:t>7/4/2024</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6449" y="95250"/>
            <a:ext cx="8039101" cy="2268000"/>
          </a:xfrm>
          <a:effectLst>
            <a:glow rad="63500">
              <a:schemeClr val="accent4">
                <a:satMod val="175000"/>
                <a:alpha val="40000"/>
              </a:schemeClr>
            </a:glow>
          </a:effectLst>
          <a:scene3d>
            <a:camera prst="orthographicFront"/>
            <a:lightRig rig="threePt" dir="t"/>
          </a:scene3d>
          <a:sp3d prstMaterial="plastic">
            <a:bevelT w="139700" h="139700" prst="divot"/>
          </a:sp3d>
        </p:spPr>
        <p:txBody>
          <a:bodyPr>
            <a:normAutofit fontScale="90000"/>
          </a:bodyPr>
          <a:lstStyle/>
          <a:p>
            <a:b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b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b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b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b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r>
              <a:rPr lang="en-US" sz="72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COMPUTER</a:t>
            </a:r>
            <a:r>
              <a:rPr lang="en-US"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en-IN" sz="80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VISION</a:t>
            </a:r>
            <a:endParaRPr lang="en-US" sz="80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455776C-A5A5-A040-B7EC-2E4C512D75E3}"/>
              </a:ext>
            </a:extLst>
          </p:cNvPr>
          <p:cNvSpPr>
            <a:spLocks noGrp="1"/>
          </p:cNvSpPr>
          <p:nvPr>
            <p:ph type="subTitle" idx="1"/>
          </p:nvPr>
        </p:nvSpPr>
        <p:spPr>
          <a:xfrm>
            <a:off x="8201025" y="4104228"/>
            <a:ext cx="3829050" cy="2352674"/>
          </a:xfrm>
        </p:spPr>
        <p:txBody>
          <a:bodyPr>
            <a:normAutofit fontScale="25000" lnSpcReduction="20000"/>
          </a:bodyPr>
          <a:lstStyle/>
          <a:p>
            <a:endParaRPr lang="en-IN" sz="6000" b="1" spc="50" dirty="0">
              <a:ln w="0"/>
              <a:solidFill>
                <a:schemeClr val="accent5">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lvl="1">
              <a:lnSpc>
                <a:spcPct val="120000"/>
              </a:lnSpc>
            </a:pPr>
            <a:r>
              <a:rPr lang="en-IN" sz="5000" dirty="0">
                <a:solidFill>
                  <a:schemeClr val="accent1"/>
                </a:solidFill>
                <a:latin typeface="Times New Roman" panose="02020603050405020304" pitchFamily="18" charset="0"/>
                <a:cs typeface="Times New Roman" panose="02020603050405020304" pitchFamily="18" charset="0"/>
              </a:rPr>
              <a:t>							</a:t>
            </a:r>
            <a:r>
              <a:rPr lang="en-IN" sz="12800" b="1" dirty="0">
                <a:solidFill>
                  <a:srgbClr val="002060"/>
                </a:solidFill>
                <a:latin typeface="Times New Roman" panose="02020603050405020304" pitchFamily="18" charset="0"/>
                <a:cs typeface="Times New Roman" panose="02020603050405020304" pitchFamily="18" charset="0"/>
              </a:rPr>
              <a:t>Presented by:</a:t>
            </a:r>
          </a:p>
          <a:p>
            <a:pPr lvl="1">
              <a:lnSpc>
                <a:spcPct val="120000"/>
              </a:lnSpc>
            </a:pPr>
            <a:r>
              <a:rPr lang="en-IN" sz="12800" b="1" dirty="0">
                <a:solidFill>
                  <a:srgbClr val="002060"/>
                </a:solidFill>
                <a:latin typeface="Times New Roman" panose="02020603050405020304" pitchFamily="18" charset="0"/>
                <a:cs typeface="Times New Roman" panose="02020603050405020304" pitchFamily="18" charset="0"/>
              </a:rPr>
              <a:t>	M.Rajasri</a:t>
            </a:r>
          </a:p>
          <a:p>
            <a:pPr lvl="1">
              <a:lnSpc>
                <a:spcPct val="120000"/>
              </a:lnSpc>
            </a:pPr>
            <a:r>
              <a:rPr lang="en-IN" sz="12800" b="1" dirty="0">
                <a:solidFill>
                  <a:srgbClr val="002060"/>
                </a:solidFill>
                <a:latin typeface="Times New Roman" panose="02020603050405020304" pitchFamily="18" charset="0"/>
                <a:cs typeface="Times New Roman" panose="02020603050405020304" pitchFamily="18" charset="0"/>
              </a:rPr>
              <a:t>        V.Neeraja</a:t>
            </a:r>
          </a:p>
          <a:p>
            <a:pPr lvl="1">
              <a:lnSpc>
                <a:spcPct val="120000"/>
              </a:lnSpc>
            </a:pPr>
            <a:r>
              <a:rPr lang="en-IN" sz="12800" b="1" dirty="0">
                <a:solidFill>
                  <a:srgbClr val="002060"/>
                </a:solidFill>
                <a:latin typeface="Times New Roman" panose="02020603050405020304" pitchFamily="18" charset="0"/>
                <a:cs typeface="Times New Roman" panose="02020603050405020304" pitchFamily="18" charset="0"/>
              </a:rPr>
              <a:t>	</a:t>
            </a:r>
            <a:endParaRPr lang="en-IN" sz="12800" b="1" dirty="0">
              <a:solidFill>
                <a:srgbClr val="002060"/>
              </a:solidFill>
            </a:endParaRPr>
          </a:p>
          <a:p>
            <a:endParaRPr lang="en-IN" sz="5400" dirty="0">
              <a:solidFill>
                <a:schemeClr val="accent1"/>
              </a:solidFill>
              <a:latin typeface="Times New Roman" panose="02020603050405020304" pitchFamily="18" charset="0"/>
              <a:cs typeface="Times New Roman" panose="02020603050405020304" pitchFamily="18" charset="0"/>
            </a:endParaRPr>
          </a:p>
          <a:p>
            <a:endParaRPr lang="en-IN" sz="6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38C5EE-1394-FBDD-247F-B85B12B5CC8F}"/>
              </a:ext>
            </a:extLst>
          </p:cNvPr>
          <p:cNvPicPr>
            <a:picLocks noChangeAspect="1"/>
          </p:cNvPicPr>
          <p:nvPr/>
        </p:nvPicPr>
        <p:blipFill>
          <a:blip r:embed="rId2"/>
          <a:stretch>
            <a:fillRect/>
          </a:stretch>
        </p:blipFill>
        <p:spPr>
          <a:xfrm>
            <a:off x="1268963" y="2547818"/>
            <a:ext cx="6966857" cy="37245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A69A2-92CC-EF17-E04E-1EAD17971F7A}"/>
              </a:ext>
            </a:extLst>
          </p:cNvPr>
          <p:cNvSpPr txBox="1"/>
          <p:nvPr/>
        </p:nvSpPr>
        <p:spPr>
          <a:xfrm>
            <a:off x="1913569" y="382990"/>
            <a:ext cx="10110536" cy="707886"/>
          </a:xfrm>
          <a:prstGeom prst="rect">
            <a:avLst/>
          </a:prstGeom>
          <a:noFill/>
          <a:ln>
            <a:noFill/>
          </a:ln>
        </p:spPr>
        <p:txBody>
          <a:bodyPr wrap="square" rtlCol="0" anchor="ctr" anchorCtr="1">
            <a:spAutoFit/>
          </a:bodyPr>
          <a:lstStyle/>
          <a:p>
            <a:r>
              <a:rPr lang="en-IN" sz="4000" dirty="0">
                <a:solidFill>
                  <a:srgbClr val="002060"/>
                </a:solidFill>
                <a:latin typeface="Times New Roman" panose="02020603050405020304" pitchFamily="18" charset="0"/>
                <a:cs typeface="Times New Roman" panose="02020603050405020304" pitchFamily="18" charset="0"/>
              </a:rPr>
              <a:t>TECHNOLOGIES INTEGRATION</a:t>
            </a:r>
          </a:p>
        </p:txBody>
      </p:sp>
      <p:pic>
        <p:nvPicPr>
          <p:cNvPr id="4" name="Picture 3">
            <a:extLst>
              <a:ext uri="{FF2B5EF4-FFF2-40B4-BE49-F238E27FC236}">
                <a16:creationId xmlns:a16="http://schemas.microsoft.com/office/drawing/2014/main" id="{0534DCB6-8403-672D-E883-8B342435311D}"/>
              </a:ext>
            </a:extLst>
          </p:cNvPr>
          <p:cNvPicPr>
            <a:picLocks noChangeAspect="1"/>
          </p:cNvPicPr>
          <p:nvPr/>
        </p:nvPicPr>
        <p:blipFill>
          <a:blip r:embed="rId2"/>
          <a:stretch>
            <a:fillRect/>
          </a:stretch>
        </p:blipFill>
        <p:spPr>
          <a:xfrm>
            <a:off x="2165194" y="1478245"/>
            <a:ext cx="4435631" cy="2584928"/>
          </a:xfrm>
          <a:prstGeom prst="rect">
            <a:avLst/>
          </a:prstGeom>
        </p:spPr>
      </p:pic>
      <p:pic>
        <p:nvPicPr>
          <p:cNvPr id="5" name="Picture 4">
            <a:extLst>
              <a:ext uri="{FF2B5EF4-FFF2-40B4-BE49-F238E27FC236}">
                <a16:creationId xmlns:a16="http://schemas.microsoft.com/office/drawing/2014/main" id="{EC64BFA2-3A37-7E6F-DB5E-E9E18619BA9C}"/>
              </a:ext>
            </a:extLst>
          </p:cNvPr>
          <p:cNvPicPr>
            <a:picLocks noChangeAspect="1"/>
          </p:cNvPicPr>
          <p:nvPr/>
        </p:nvPicPr>
        <p:blipFill>
          <a:blip r:embed="rId3"/>
          <a:stretch>
            <a:fillRect/>
          </a:stretch>
        </p:blipFill>
        <p:spPr>
          <a:xfrm>
            <a:off x="7092356" y="1478244"/>
            <a:ext cx="4511831" cy="2519560"/>
          </a:xfrm>
          <a:prstGeom prst="rect">
            <a:avLst/>
          </a:prstGeom>
        </p:spPr>
      </p:pic>
      <p:pic>
        <p:nvPicPr>
          <p:cNvPr id="6" name="Picture 5">
            <a:extLst>
              <a:ext uri="{FF2B5EF4-FFF2-40B4-BE49-F238E27FC236}">
                <a16:creationId xmlns:a16="http://schemas.microsoft.com/office/drawing/2014/main" id="{9ED5A2E5-1D0D-AC35-E886-3B11503CDF52}"/>
              </a:ext>
            </a:extLst>
          </p:cNvPr>
          <p:cNvPicPr>
            <a:picLocks noChangeAspect="1"/>
          </p:cNvPicPr>
          <p:nvPr/>
        </p:nvPicPr>
        <p:blipFill>
          <a:blip r:embed="rId4"/>
          <a:stretch>
            <a:fillRect/>
          </a:stretch>
        </p:blipFill>
        <p:spPr>
          <a:xfrm>
            <a:off x="2165194" y="4063173"/>
            <a:ext cx="4359214" cy="2584800"/>
          </a:xfrm>
          <a:prstGeom prst="rect">
            <a:avLst/>
          </a:prstGeom>
        </p:spPr>
      </p:pic>
      <p:pic>
        <p:nvPicPr>
          <p:cNvPr id="7" name="Picture 6">
            <a:extLst>
              <a:ext uri="{FF2B5EF4-FFF2-40B4-BE49-F238E27FC236}">
                <a16:creationId xmlns:a16="http://schemas.microsoft.com/office/drawing/2014/main" id="{6050BABF-71DD-C702-EC72-7E19B0B9A07D}"/>
              </a:ext>
            </a:extLst>
          </p:cNvPr>
          <p:cNvPicPr>
            <a:picLocks noChangeAspect="1"/>
          </p:cNvPicPr>
          <p:nvPr/>
        </p:nvPicPr>
        <p:blipFill>
          <a:blip r:embed="rId5"/>
          <a:stretch>
            <a:fillRect/>
          </a:stretch>
        </p:blipFill>
        <p:spPr>
          <a:xfrm>
            <a:off x="7093387" y="4063173"/>
            <a:ext cx="4510800" cy="2519560"/>
          </a:xfrm>
          <a:prstGeom prst="rect">
            <a:avLst/>
          </a:prstGeom>
        </p:spPr>
      </p:pic>
    </p:spTree>
    <p:extLst>
      <p:ext uri="{BB962C8B-B14F-4D97-AF65-F5344CB8AC3E}">
        <p14:creationId xmlns:p14="http://schemas.microsoft.com/office/powerpoint/2010/main" val="25885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45"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ppt_w</p:attrName>
                                        </p:attrNameLst>
                                      </p:cBhvr>
                                      <p:tavLst>
                                        <p:tav tm="0" fmla="#ppt_w*sin(2.5*pi*$)">
                                          <p:val>
                                            <p:fltVal val="0"/>
                                          </p:val>
                                        </p:tav>
                                        <p:tav tm="100000">
                                          <p:val>
                                            <p:fltVal val="1"/>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45"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ppt_w</p:attrName>
                                        </p:attrNameLst>
                                      </p:cBhvr>
                                      <p:tavLst>
                                        <p:tav tm="0" fmla="#ppt_w*sin(2.5*pi*$)">
                                          <p:val>
                                            <p:fltVal val="0"/>
                                          </p:val>
                                        </p:tav>
                                        <p:tav tm="100000">
                                          <p:val>
                                            <p:fltVal val="1"/>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par>
                          <p:cTn id="19" fill="hold">
                            <p:stCondLst>
                              <p:cond delay="1000"/>
                            </p:stCondLst>
                            <p:childTnLst>
                              <p:par>
                                <p:cTn id="20" presetID="45"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ppt_w</p:attrName>
                                        </p:attrNameLst>
                                      </p:cBhvr>
                                      <p:tavLst>
                                        <p:tav tm="0" fmla="#ppt_w*sin(2.5*pi*$)">
                                          <p:val>
                                            <p:fltVal val="0"/>
                                          </p:val>
                                        </p:tav>
                                        <p:tav tm="100000">
                                          <p:val>
                                            <p:fltVal val="1"/>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45"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ppt_w</p:attrName>
                                        </p:attrNameLst>
                                      </p:cBhvr>
                                      <p:tavLst>
                                        <p:tav tm="0" fmla="#ppt_w*sin(2.5*pi*$)">
                                          <p:val>
                                            <p:fltVal val="0"/>
                                          </p:val>
                                        </p:tav>
                                        <p:tav tm="100000">
                                          <p:val>
                                            <p:fltVal val="1"/>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EAE67-55BE-3184-2BEB-60FCC90C38D1}"/>
              </a:ext>
            </a:extLst>
          </p:cNvPr>
          <p:cNvSpPr txBox="1"/>
          <p:nvPr/>
        </p:nvSpPr>
        <p:spPr>
          <a:xfrm>
            <a:off x="3067971" y="576498"/>
            <a:ext cx="7668126" cy="707886"/>
          </a:xfrm>
          <a:prstGeom prst="rect">
            <a:avLst/>
          </a:prstGeom>
          <a:noFill/>
          <a:ln>
            <a:noFill/>
          </a:ln>
        </p:spPr>
        <p:txBody>
          <a:bodyPr wrap="square" rtlCol="0" anchor="ctr" anchorCtr="1">
            <a:spAutoFit/>
          </a:bodyPr>
          <a:lstStyle/>
          <a:p>
            <a:pPr algn="ctr"/>
            <a:r>
              <a:rPr lang="en-IN" sz="4000" dirty="0">
                <a:solidFill>
                  <a:srgbClr val="002060"/>
                </a:solidFill>
                <a:latin typeface="Times New Roman" panose="02020603050405020304" pitchFamily="18" charset="0"/>
                <a:cs typeface="Times New Roman" panose="02020603050405020304" pitchFamily="18" charset="0"/>
              </a:rPr>
              <a:t>APPLICATIONS</a:t>
            </a:r>
          </a:p>
        </p:txBody>
      </p:sp>
      <p:pic>
        <p:nvPicPr>
          <p:cNvPr id="5" name="Picture 4">
            <a:extLst>
              <a:ext uri="{FF2B5EF4-FFF2-40B4-BE49-F238E27FC236}">
                <a16:creationId xmlns:a16="http://schemas.microsoft.com/office/drawing/2014/main" id="{CB1036B8-A593-8565-1149-E3106795504B}"/>
              </a:ext>
            </a:extLst>
          </p:cNvPr>
          <p:cNvPicPr>
            <a:picLocks noChangeAspect="1"/>
          </p:cNvPicPr>
          <p:nvPr/>
        </p:nvPicPr>
        <p:blipFill rotWithShape="1">
          <a:blip r:embed="rId2"/>
          <a:srcRect t="9166" b="7222"/>
          <a:stretch/>
        </p:blipFill>
        <p:spPr>
          <a:xfrm>
            <a:off x="3773092" y="1987421"/>
            <a:ext cx="5965721" cy="37322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425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45">
                                          <p:stCondLst>
                                            <p:cond delay="0"/>
                                          </p:stCondLst>
                                        </p:cTn>
                                        <p:tgtEl>
                                          <p:spTgt spid="5"/>
                                        </p:tgtEl>
                                      </p:cBhvr>
                                    </p:animEffect>
                                    <p:anim calcmode="lin" valueType="num">
                                      <p:cBhvr>
                                        <p:cTn id="14" dur="456"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1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166" tmFilter="0, 0; 0.125,0.2665; 0.25,0.4; 0.375,0.465; 0.5,0.5;  0.625,0.535; 0.75,0.6; 0.875,0.7335; 1,1">
                                          <p:stCondLst>
                                            <p:cond delay="166"/>
                                          </p:stCondLst>
                                        </p:cTn>
                                        <p:tgtEl>
                                          <p:spTgt spid="5"/>
                                        </p:tgtEl>
                                        <p:attrNameLst>
                                          <p:attrName>ppt_y</p:attrName>
                                        </p:attrNameLst>
                                      </p:cBhvr>
                                      <p:tavLst>
                                        <p:tav tm="0" fmla="#ppt_y-sin(pi*$)/9">
                                          <p:val>
                                            <p:fltVal val="0"/>
                                          </p:val>
                                        </p:tav>
                                        <p:tav tm="100000">
                                          <p:val>
                                            <p:fltVal val="1"/>
                                          </p:val>
                                        </p:tav>
                                      </p:tavLst>
                                    </p:anim>
                                    <p:anim calcmode="lin" valueType="num">
                                      <p:cBhvr>
                                        <p:cTn id="17" dur="83" tmFilter="0, 0; 0.125,0.2665; 0.25,0.4; 0.375,0.465; 0.5,0.5;  0.625,0.535; 0.75,0.6; 0.875,0.7335; 1,1">
                                          <p:stCondLst>
                                            <p:cond delay="331"/>
                                          </p:stCondLst>
                                        </p:cTn>
                                        <p:tgtEl>
                                          <p:spTgt spid="5"/>
                                        </p:tgtEl>
                                        <p:attrNameLst>
                                          <p:attrName>ppt_y</p:attrName>
                                        </p:attrNameLst>
                                      </p:cBhvr>
                                      <p:tavLst>
                                        <p:tav tm="0" fmla="#ppt_y-sin(pi*$)/27">
                                          <p:val>
                                            <p:fltVal val="0"/>
                                          </p:val>
                                        </p:tav>
                                        <p:tav tm="100000">
                                          <p:val>
                                            <p:fltVal val="1"/>
                                          </p:val>
                                        </p:tav>
                                      </p:tavLst>
                                    </p:anim>
                                    <p:anim calcmode="lin" valueType="num">
                                      <p:cBhvr>
                                        <p:cTn id="18" dur="41" tmFilter="0, 0; 0.125,0.2665; 0.25,0.4; 0.375,0.465; 0.5,0.5;  0.625,0.535; 0.75,0.6; 0.875,0.7335; 1,1">
                                          <p:stCondLst>
                                            <p:cond delay="414"/>
                                          </p:stCondLst>
                                        </p:cTn>
                                        <p:tgtEl>
                                          <p:spTgt spid="5"/>
                                        </p:tgtEl>
                                        <p:attrNameLst>
                                          <p:attrName>ppt_y</p:attrName>
                                        </p:attrNameLst>
                                      </p:cBhvr>
                                      <p:tavLst>
                                        <p:tav tm="0" fmla="#ppt_y-sin(pi*$)/81">
                                          <p:val>
                                            <p:fltVal val="0"/>
                                          </p:val>
                                        </p:tav>
                                        <p:tav tm="100000">
                                          <p:val>
                                            <p:fltVal val="1"/>
                                          </p:val>
                                        </p:tav>
                                      </p:tavLst>
                                    </p:anim>
                                    <p:animScale>
                                      <p:cBhvr>
                                        <p:cTn id="19" dur="7">
                                          <p:stCondLst>
                                            <p:cond delay="162"/>
                                          </p:stCondLst>
                                        </p:cTn>
                                        <p:tgtEl>
                                          <p:spTgt spid="5"/>
                                        </p:tgtEl>
                                      </p:cBhvr>
                                      <p:to x="100000" y="60000"/>
                                    </p:animScale>
                                    <p:animScale>
                                      <p:cBhvr>
                                        <p:cTn id="20" dur="41" decel="50000">
                                          <p:stCondLst>
                                            <p:cond delay="169"/>
                                          </p:stCondLst>
                                        </p:cTn>
                                        <p:tgtEl>
                                          <p:spTgt spid="5"/>
                                        </p:tgtEl>
                                      </p:cBhvr>
                                      <p:to x="100000" y="100000"/>
                                    </p:animScale>
                                    <p:animScale>
                                      <p:cBhvr>
                                        <p:cTn id="21" dur="7">
                                          <p:stCondLst>
                                            <p:cond delay="328"/>
                                          </p:stCondLst>
                                        </p:cTn>
                                        <p:tgtEl>
                                          <p:spTgt spid="5"/>
                                        </p:tgtEl>
                                      </p:cBhvr>
                                      <p:to x="100000" y="80000"/>
                                    </p:animScale>
                                    <p:animScale>
                                      <p:cBhvr>
                                        <p:cTn id="22" dur="41" decel="50000">
                                          <p:stCondLst>
                                            <p:cond delay="335"/>
                                          </p:stCondLst>
                                        </p:cTn>
                                        <p:tgtEl>
                                          <p:spTgt spid="5"/>
                                        </p:tgtEl>
                                      </p:cBhvr>
                                      <p:to x="100000" y="100000"/>
                                    </p:animScale>
                                    <p:animScale>
                                      <p:cBhvr>
                                        <p:cTn id="23" dur="7">
                                          <p:stCondLst>
                                            <p:cond delay="410"/>
                                          </p:stCondLst>
                                        </p:cTn>
                                        <p:tgtEl>
                                          <p:spTgt spid="5"/>
                                        </p:tgtEl>
                                      </p:cBhvr>
                                      <p:to x="100000" y="90000"/>
                                    </p:animScale>
                                    <p:animScale>
                                      <p:cBhvr>
                                        <p:cTn id="24" dur="41" decel="50000">
                                          <p:stCondLst>
                                            <p:cond delay="417"/>
                                          </p:stCondLst>
                                        </p:cTn>
                                        <p:tgtEl>
                                          <p:spTgt spid="5"/>
                                        </p:tgtEl>
                                      </p:cBhvr>
                                      <p:to x="100000" y="100000"/>
                                    </p:animScale>
                                    <p:animScale>
                                      <p:cBhvr>
                                        <p:cTn id="25" dur="7">
                                          <p:stCondLst>
                                            <p:cond delay="452"/>
                                          </p:stCondLst>
                                        </p:cTn>
                                        <p:tgtEl>
                                          <p:spTgt spid="5"/>
                                        </p:tgtEl>
                                      </p:cBhvr>
                                      <p:to x="100000" y="95000"/>
                                    </p:animScale>
                                    <p:animScale>
                                      <p:cBhvr>
                                        <p:cTn id="26" dur="41" decel="50000">
                                          <p:stCondLst>
                                            <p:cond delay="459"/>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F89E1-477D-6498-CAE2-E713AEC7EA25}"/>
              </a:ext>
            </a:extLst>
          </p:cNvPr>
          <p:cNvSpPr txBox="1"/>
          <p:nvPr/>
        </p:nvSpPr>
        <p:spPr>
          <a:xfrm>
            <a:off x="2341984" y="573411"/>
            <a:ext cx="9885600" cy="1323439"/>
          </a:xfrm>
          <a:prstGeom prst="rect">
            <a:avLst/>
          </a:prstGeom>
          <a:noFill/>
          <a:ln>
            <a:noFill/>
          </a:ln>
        </p:spPr>
        <p:txBody>
          <a:bodyPr wrap="square" rtlCol="0" anchor="ctr" anchorCtr="1">
            <a:spAutoFit/>
          </a:bodyPr>
          <a:lstStyle/>
          <a:p>
            <a:pPr algn="ctr"/>
            <a:r>
              <a:rPr lang="en-IN" sz="4000" dirty="0">
                <a:solidFill>
                  <a:srgbClr val="002060"/>
                </a:solidFill>
                <a:latin typeface="Times New Roman" panose="02020603050405020304" pitchFamily="18" charset="0"/>
                <a:cs typeface="Times New Roman" panose="02020603050405020304" pitchFamily="18" charset="0"/>
              </a:rPr>
              <a:t>ROLE OF COMPUTER VISION IN SELF DRIVING CARS</a:t>
            </a:r>
          </a:p>
        </p:txBody>
      </p:sp>
      <p:sp>
        <p:nvSpPr>
          <p:cNvPr id="3" name="TextBox 2">
            <a:extLst>
              <a:ext uri="{FF2B5EF4-FFF2-40B4-BE49-F238E27FC236}">
                <a16:creationId xmlns:a16="http://schemas.microsoft.com/office/drawing/2014/main" id="{2FC47E16-CA2E-2D91-AADD-232884CE66EF}"/>
              </a:ext>
            </a:extLst>
          </p:cNvPr>
          <p:cNvSpPr txBox="1"/>
          <p:nvPr/>
        </p:nvSpPr>
        <p:spPr>
          <a:xfrm>
            <a:off x="6096000" y="2010905"/>
            <a:ext cx="5772148" cy="4432304"/>
          </a:xfrm>
          <a:prstGeom prst="rect">
            <a:avLst/>
          </a:prstGeom>
          <a:noFill/>
          <a:ln>
            <a:noFill/>
          </a:ln>
        </p:spPr>
        <p:txBody>
          <a:bodyPr wrap="square" rtlCol="0" anchor="ctr" anchorCtr="1">
            <a:spAutoFit/>
          </a:bodyPr>
          <a:lstStyle/>
          <a:p>
            <a:pPr marL="285750" indent="-285750">
              <a:lnSpc>
                <a:spcPct val="107000"/>
              </a:lnSpc>
              <a:spcAft>
                <a:spcPts val="800"/>
              </a:spcAft>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Perception: </a:t>
            </a:r>
            <a:r>
              <a:rPr lang="en-IN" sz="2000" dirty="0">
                <a:ln w="0"/>
                <a:latin typeface="Times New Roman" panose="02020603050405020304" pitchFamily="18" charset="0"/>
                <a:cs typeface="Times New Roman" panose="02020603050405020304" pitchFamily="18" charset="0"/>
              </a:rPr>
              <a:t>Computer vision processes visual data from cameras, LiDAR, and other sensors to perceive and understand the car's environment.</a:t>
            </a:r>
          </a:p>
          <a:p>
            <a:pPr marL="285750" indent="-285750">
              <a:lnSpc>
                <a:spcPct val="107000"/>
              </a:lnSpc>
              <a:spcAft>
                <a:spcPts val="800"/>
              </a:spcAft>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 Detection: </a:t>
            </a:r>
            <a:r>
              <a:rPr lang="en-IN" sz="2000" dirty="0">
                <a:ln w="0"/>
                <a:latin typeface="Times New Roman" panose="02020603050405020304" pitchFamily="18" charset="0"/>
                <a:cs typeface="Times New Roman" panose="02020603050405020304" pitchFamily="18" charset="0"/>
              </a:rPr>
              <a:t>Identifies and categorizes objects such as pedestrians, vehicles, and obstacles, crucial for avoiding collisions.</a:t>
            </a:r>
          </a:p>
          <a:p>
            <a:pPr marL="285750" indent="-285750">
              <a:lnSpc>
                <a:spcPct val="107000"/>
              </a:lnSpc>
              <a:spcAft>
                <a:spcPts val="800"/>
              </a:spcAft>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Lane Detection</a:t>
            </a:r>
            <a:r>
              <a:rPr lang="en-IN" sz="2000" dirty="0">
                <a:ln w="0"/>
                <a:solidFill>
                  <a:srgbClr val="C00000"/>
                </a:solidFill>
                <a:latin typeface="Times New Roman" panose="02020603050405020304" pitchFamily="18" charset="0"/>
                <a:cs typeface="Times New Roman" panose="02020603050405020304" pitchFamily="18" charset="0"/>
              </a:rPr>
              <a:t>: </a:t>
            </a:r>
            <a:r>
              <a:rPr lang="en-IN" sz="2000" dirty="0">
                <a:ln w="0"/>
                <a:latin typeface="Times New Roman" panose="02020603050405020304" pitchFamily="18" charset="0"/>
                <a:cs typeface="Times New Roman" panose="02020603050405020304" pitchFamily="18" charset="0"/>
              </a:rPr>
              <a:t>Recognizes lane markings and road boundaries to ensure accurate and safe navigation.</a:t>
            </a:r>
          </a:p>
          <a:p>
            <a:pPr marL="285750" indent="-285750">
              <a:lnSpc>
                <a:spcPct val="107000"/>
              </a:lnSpc>
              <a:spcAft>
                <a:spcPts val="800"/>
              </a:spcAft>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Traffic Sign Recognition: </a:t>
            </a:r>
            <a:r>
              <a:rPr lang="en-IN" sz="2000" dirty="0">
                <a:ln w="0"/>
                <a:latin typeface="Times New Roman" panose="02020603050405020304" pitchFamily="18" charset="0"/>
                <a:cs typeface="Times New Roman" panose="02020603050405020304" pitchFamily="18" charset="0"/>
              </a:rPr>
              <a:t>Interprets traffic signs and signals, allowing the vehicle to follow traffic rules and regulations.</a:t>
            </a:r>
          </a:p>
          <a:p>
            <a:pPr>
              <a:lnSpc>
                <a:spcPct val="107000"/>
              </a:lnSpc>
              <a:spcAft>
                <a:spcPts val="800"/>
              </a:spcAft>
            </a:pPr>
            <a:endParaRPr lang="en-IN" sz="2000" dirty="0">
              <a:ln w="0"/>
              <a:latin typeface="Times New Roman" panose="02020603050405020304" pitchFamily="18" charset="0"/>
              <a:cs typeface="Times New Roman" panose="02020603050405020304" pitchFamily="18" charset="0"/>
            </a:endParaRPr>
          </a:p>
        </p:txBody>
      </p:sp>
      <p:pic>
        <p:nvPicPr>
          <p:cNvPr id="4" name="Content Placeholder 15">
            <a:extLst>
              <a:ext uri="{FF2B5EF4-FFF2-40B4-BE49-F238E27FC236}">
                <a16:creationId xmlns:a16="http://schemas.microsoft.com/office/drawing/2014/main" id="{ECDB5DA3-CDB1-1BE6-CFC0-34150004251C}"/>
              </a:ext>
            </a:extLst>
          </p:cNvPr>
          <p:cNvPicPr>
            <a:picLocks noChangeAspect="1"/>
          </p:cNvPicPr>
          <p:nvPr/>
        </p:nvPicPr>
        <p:blipFill>
          <a:blip r:embed="rId2"/>
          <a:stretch>
            <a:fillRect/>
          </a:stretch>
        </p:blipFill>
        <p:spPr>
          <a:xfrm>
            <a:off x="1223741" y="2422722"/>
            <a:ext cx="4529747" cy="40204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304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45">
                                          <p:stCondLst>
                                            <p:cond delay="0"/>
                                          </p:stCondLst>
                                        </p:cTn>
                                        <p:tgtEl>
                                          <p:spTgt spid="4"/>
                                        </p:tgtEl>
                                      </p:cBhvr>
                                    </p:animEffect>
                                    <p:anim calcmode="lin" valueType="num">
                                      <p:cBhvr>
                                        <p:cTn id="12"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15"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16"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17" dur="7">
                                          <p:stCondLst>
                                            <p:cond delay="162"/>
                                          </p:stCondLst>
                                        </p:cTn>
                                        <p:tgtEl>
                                          <p:spTgt spid="4"/>
                                        </p:tgtEl>
                                      </p:cBhvr>
                                      <p:to x="100000" y="60000"/>
                                    </p:animScale>
                                    <p:animScale>
                                      <p:cBhvr>
                                        <p:cTn id="18" dur="41" decel="50000">
                                          <p:stCondLst>
                                            <p:cond delay="169"/>
                                          </p:stCondLst>
                                        </p:cTn>
                                        <p:tgtEl>
                                          <p:spTgt spid="4"/>
                                        </p:tgtEl>
                                      </p:cBhvr>
                                      <p:to x="100000" y="100000"/>
                                    </p:animScale>
                                    <p:animScale>
                                      <p:cBhvr>
                                        <p:cTn id="19" dur="7">
                                          <p:stCondLst>
                                            <p:cond delay="328"/>
                                          </p:stCondLst>
                                        </p:cTn>
                                        <p:tgtEl>
                                          <p:spTgt spid="4"/>
                                        </p:tgtEl>
                                      </p:cBhvr>
                                      <p:to x="100000" y="80000"/>
                                    </p:animScale>
                                    <p:animScale>
                                      <p:cBhvr>
                                        <p:cTn id="20" dur="41" decel="50000">
                                          <p:stCondLst>
                                            <p:cond delay="335"/>
                                          </p:stCondLst>
                                        </p:cTn>
                                        <p:tgtEl>
                                          <p:spTgt spid="4"/>
                                        </p:tgtEl>
                                      </p:cBhvr>
                                      <p:to x="100000" y="100000"/>
                                    </p:animScale>
                                    <p:animScale>
                                      <p:cBhvr>
                                        <p:cTn id="21" dur="7">
                                          <p:stCondLst>
                                            <p:cond delay="410"/>
                                          </p:stCondLst>
                                        </p:cTn>
                                        <p:tgtEl>
                                          <p:spTgt spid="4"/>
                                        </p:tgtEl>
                                      </p:cBhvr>
                                      <p:to x="100000" y="90000"/>
                                    </p:animScale>
                                    <p:animScale>
                                      <p:cBhvr>
                                        <p:cTn id="22" dur="41" decel="50000">
                                          <p:stCondLst>
                                            <p:cond delay="417"/>
                                          </p:stCondLst>
                                        </p:cTn>
                                        <p:tgtEl>
                                          <p:spTgt spid="4"/>
                                        </p:tgtEl>
                                      </p:cBhvr>
                                      <p:to x="100000" y="100000"/>
                                    </p:animScale>
                                    <p:animScale>
                                      <p:cBhvr>
                                        <p:cTn id="23" dur="7">
                                          <p:stCondLst>
                                            <p:cond delay="452"/>
                                          </p:stCondLst>
                                        </p:cTn>
                                        <p:tgtEl>
                                          <p:spTgt spid="4"/>
                                        </p:tgtEl>
                                      </p:cBhvr>
                                      <p:to x="100000" y="95000"/>
                                    </p:animScale>
                                    <p:animScale>
                                      <p:cBhvr>
                                        <p:cTn id="24" dur="41" decel="50000">
                                          <p:stCondLst>
                                            <p:cond delay="459"/>
                                          </p:stCondLst>
                                        </p:cTn>
                                        <p:tgtEl>
                                          <p:spTgt spid="4"/>
                                        </p:tgtEl>
                                      </p:cBhvr>
                                      <p:to x="100000" y="100000"/>
                                    </p:animScale>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anim calcmode="lin" valueType="num">
                                      <p:cBhvr>
                                        <p:cTn id="29" dur="500" fill="hold"/>
                                        <p:tgtEl>
                                          <p:spTgt spid="3"/>
                                        </p:tgtEl>
                                        <p:attrNameLst>
                                          <p:attrName>ppt_x</p:attrName>
                                        </p:attrNameLst>
                                      </p:cBhvr>
                                      <p:tavLst>
                                        <p:tav tm="0">
                                          <p:val>
                                            <p:strVal val="#ppt_x"/>
                                          </p:val>
                                        </p:tav>
                                        <p:tav tm="100000">
                                          <p:val>
                                            <p:strVal val="#ppt_x"/>
                                          </p:val>
                                        </p:tav>
                                      </p:tavLst>
                                    </p:anim>
                                    <p:anim calcmode="lin" valueType="num">
                                      <p:cBhvr>
                                        <p:cTn id="30"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DF259770-D739-CBDA-3B34-55BF1A3ABBF0}"/>
              </a:ext>
            </a:extLst>
          </p:cNvPr>
          <p:cNvPicPr>
            <a:picLocks noChangeAspect="1"/>
          </p:cNvPicPr>
          <p:nvPr/>
        </p:nvPicPr>
        <p:blipFill>
          <a:blip r:embed="rId2"/>
          <a:stretch>
            <a:fillRect/>
          </a:stretch>
        </p:blipFill>
        <p:spPr>
          <a:xfrm>
            <a:off x="1104873" y="2210576"/>
            <a:ext cx="4705377" cy="41294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Content Placeholder 3">
            <a:extLst>
              <a:ext uri="{FF2B5EF4-FFF2-40B4-BE49-F238E27FC236}">
                <a16:creationId xmlns:a16="http://schemas.microsoft.com/office/drawing/2014/main" id="{19CA84DF-0D9D-0155-DD08-3CE9FBE51B08}"/>
              </a:ext>
            </a:extLst>
          </p:cNvPr>
          <p:cNvSpPr txBox="1">
            <a:spLocks/>
          </p:cNvSpPr>
          <p:nvPr/>
        </p:nvSpPr>
        <p:spPr>
          <a:xfrm>
            <a:off x="6096000" y="2210576"/>
            <a:ext cx="5905500" cy="4129462"/>
          </a:xfrm>
          <a:prstGeom prst="rect">
            <a:avLst/>
          </a:prstGeom>
        </p:spPr>
        <p:txBody>
          <a:bodyPr/>
          <a:lst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600"/>
              </a:spcBef>
              <a:spcAft>
                <a:spcPts val="600"/>
              </a:spcAft>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Mapping and Localization: </a:t>
            </a:r>
            <a:r>
              <a:rPr lang="en-IN" sz="2000" dirty="0">
                <a:ln w="0"/>
                <a:latin typeface="Times New Roman" panose="02020603050405020304" pitchFamily="18" charset="0"/>
                <a:cs typeface="Times New Roman" panose="02020603050405020304" pitchFamily="18" charset="0"/>
              </a:rPr>
              <a:t>Creates maps of the environment and determines the car's precise location, aiding navigation.</a:t>
            </a:r>
            <a:endPar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nSpc>
                <a:spcPct val="100000"/>
              </a:lnSpc>
              <a:spcBef>
                <a:spcPts val="600"/>
              </a:spcBef>
              <a:spcAft>
                <a:spcPts val="600"/>
              </a:spcAft>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Obstacle Avoidance: </a:t>
            </a:r>
            <a:r>
              <a:rPr lang="en-IN" sz="2000" dirty="0">
                <a:ln w="0"/>
                <a:latin typeface="Times New Roman" panose="02020603050405020304" pitchFamily="18" charset="0"/>
                <a:cs typeface="Times New Roman" panose="02020603050405020304" pitchFamily="18" charset="0"/>
              </a:rPr>
              <a:t>Analyses real-time visual information to make decisions that prevent collisions with obstacles or other road users.</a:t>
            </a:r>
          </a:p>
          <a:p>
            <a:pPr marL="285750" indent="-285750">
              <a:lnSpc>
                <a:spcPct val="100000"/>
              </a:lnSpc>
              <a:spcBef>
                <a:spcPts val="600"/>
              </a:spcBef>
              <a:spcAft>
                <a:spcPts val="600"/>
              </a:spcAft>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Path Planning: </a:t>
            </a:r>
            <a:r>
              <a:rPr lang="en-IN" sz="2000" dirty="0">
                <a:ln w="0"/>
                <a:latin typeface="Times New Roman" panose="02020603050405020304" pitchFamily="18" charset="0"/>
                <a:cs typeface="Times New Roman" panose="02020603050405020304" pitchFamily="18" charset="0"/>
              </a:rPr>
              <a:t>Utilizes visual input to plan a safe and efficient route, considering traffic conditions and the vehicle's destination.</a:t>
            </a:r>
          </a:p>
        </p:txBody>
      </p:sp>
      <p:sp>
        <p:nvSpPr>
          <p:cNvPr id="4" name="TextBox 3">
            <a:extLst>
              <a:ext uri="{FF2B5EF4-FFF2-40B4-BE49-F238E27FC236}">
                <a16:creationId xmlns:a16="http://schemas.microsoft.com/office/drawing/2014/main" id="{62D57F00-54A1-8063-0EE1-74571E11300C}"/>
              </a:ext>
            </a:extLst>
          </p:cNvPr>
          <p:cNvSpPr txBox="1"/>
          <p:nvPr/>
        </p:nvSpPr>
        <p:spPr>
          <a:xfrm>
            <a:off x="1924050" y="485061"/>
            <a:ext cx="9886950" cy="1323439"/>
          </a:xfrm>
          <a:prstGeom prst="rect">
            <a:avLst/>
          </a:prstGeom>
          <a:noFill/>
          <a:ln>
            <a:noFill/>
          </a:ln>
        </p:spPr>
        <p:txBody>
          <a:bodyPr wrap="square" rtlCol="0" anchor="ctr" anchorCtr="1">
            <a:spAutoFit/>
          </a:bodyPr>
          <a:lstStyle/>
          <a:p>
            <a:pPr algn="ctr"/>
            <a:r>
              <a:rPr lang="en-IN" sz="4000" dirty="0">
                <a:solidFill>
                  <a:srgbClr val="002060"/>
                </a:solidFill>
                <a:latin typeface="Times New Roman" panose="02020603050405020304" pitchFamily="18" charset="0"/>
                <a:cs typeface="Times New Roman" panose="02020603050405020304" pitchFamily="18" charset="0"/>
              </a:rPr>
              <a:t>ROLE OF COMPUTER VISION IN SELF DRIVING CARS</a:t>
            </a:r>
          </a:p>
        </p:txBody>
      </p:sp>
    </p:spTree>
    <p:extLst>
      <p:ext uri="{BB962C8B-B14F-4D97-AF65-F5344CB8AC3E}">
        <p14:creationId xmlns:p14="http://schemas.microsoft.com/office/powerpoint/2010/main" val="2904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45">
                                          <p:stCondLst>
                                            <p:cond delay="0"/>
                                          </p:stCondLst>
                                        </p:cTn>
                                        <p:tgtEl>
                                          <p:spTgt spid="2"/>
                                        </p:tgtEl>
                                      </p:cBhvr>
                                    </p:animEffect>
                                    <p:anim calcmode="lin" valueType="num">
                                      <p:cBhvr>
                                        <p:cTn id="12"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5"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16"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17" dur="7">
                                          <p:stCondLst>
                                            <p:cond delay="162"/>
                                          </p:stCondLst>
                                        </p:cTn>
                                        <p:tgtEl>
                                          <p:spTgt spid="2"/>
                                        </p:tgtEl>
                                      </p:cBhvr>
                                      <p:to x="100000" y="60000"/>
                                    </p:animScale>
                                    <p:animScale>
                                      <p:cBhvr>
                                        <p:cTn id="18" dur="41" decel="50000">
                                          <p:stCondLst>
                                            <p:cond delay="169"/>
                                          </p:stCondLst>
                                        </p:cTn>
                                        <p:tgtEl>
                                          <p:spTgt spid="2"/>
                                        </p:tgtEl>
                                      </p:cBhvr>
                                      <p:to x="100000" y="100000"/>
                                    </p:animScale>
                                    <p:animScale>
                                      <p:cBhvr>
                                        <p:cTn id="19" dur="7">
                                          <p:stCondLst>
                                            <p:cond delay="328"/>
                                          </p:stCondLst>
                                        </p:cTn>
                                        <p:tgtEl>
                                          <p:spTgt spid="2"/>
                                        </p:tgtEl>
                                      </p:cBhvr>
                                      <p:to x="100000" y="80000"/>
                                    </p:animScale>
                                    <p:animScale>
                                      <p:cBhvr>
                                        <p:cTn id="20" dur="41" decel="50000">
                                          <p:stCondLst>
                                            <p:cond delay="335"/>
                                          </p:stCondLst>
                                        </p:cTn>
                                        <p:tgtEl>
                                          <p:spTgt spid="2"/>
                                        </p:tgtEl>
                                      </p:cBhvr>
                                      <p:to x="100000" y="100000"/>
                                    </p:animScale>
                                    <p:animScale>
                                      <p:cBhvr>
                                        <p:cTn id="21" dur="7">
                                          <p:stCondLst>
                                            <p:cond delay="410"/>
                                          </p:stCondLst>
                                        </p:cTn>
                                        <p:tgtEl>
                                          <p:spTgt spid="2"/>
                                        </p:tgtEl>
                                      </p:cBhvr>
                                      <p:to x="100000" y="90000"/>
                                    </p:animScale>
                                    <p:animScale>
                                      <p:cBhvr>
                                        <p:cTn id="22" dur="41" decel="50000">
                                          <p:stCondLst>
                                            <p:cond delay="417"/>
                                          </p:stCondLst>
                                        </p:cTn>
                                        <p:tgtEl>
                                          <p:spTgt spid="2"/>
                                        </p:tgtEl>
                                      </p:cBhvr>
                                      <p:to x="100000" y="100000"/>
                                    </p:animScale>
                                    <p:animScale>
                                      <p:cBhvr>
                                        <p:cTn id="23" dur="7">
                                          <p:stCondLst>
                                            <p:cond delay="452"/>
                                          </p:stCondLst>
                                        </p:cTn>
                                        <p:tgtEl>
                                          <p:spTgt spid="2"/>
                                        </p:tgtEl>
                                      </p:cBhvr>
                                      <p:to x="100000" y="95000"/>
                                    </p:animScale>
                                    <p:animScale>
                                      <p:cBhvr>
                                        <p:cTn id="24" dur="41" decel="50000">
                                          <p:stCondLst>
                                            <p:cond delay="459"/>
                                          </p:stCondLst>
                                        </p:cTn>
                                        <p:tgtEl>
                                          <p:spTgt spid="2"/>
                                        </p:tgtEl>
                                      </p:cBhvr>
                                      <p:to x="100000" y="100000"/>
                                    </p:animScale>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anim calcmode="lin" valueType="num">
                                      <p:cBhvr>
                                        <p:cTn id="29" dur="500" fill="hold"/>
                                        <p:tgtEl>
                                          <p:spTgt spid="3"/>
                                        </p:tgtEl>
                                        <p:attrNameLst>
                                          <p:attrName>ppt_x</p:attrName>
                                        </p:attrNameLst>
                                      </p:cBhvr>
                                      <p:tavLst>
                                        <p:tav tm="0">
                                          <p:val>
                                            <p:strVal val="#ppt_x"/>
                                          </p:val>
                                        </p:tav>
                                        <p:tav tm="100000">
                                          <p:val>
                                            <p:strVal val="#ppt_x"/>
                                          </p:val>
                                        </p:tav>
                                      </p:tavLst>
                                    </p:anim>
                                    <p:anim calcmode="lin" valueType="num">
                                      <p:cBhvr>
                                        <p:cTn id="30"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17810-344C-61F9-D1DE-7BCBAD1AC500}"/>
              </a:ext>
            </a:extLst>
          </p:cNvPr>
          <p:cNvSpPr txBox="1"/>
          <p:nvPr/>
        </p:nvSpPr>
        <p:spPr>
          <a:xfrm>
            <a:off x="1924050" y="485061"/>
            <a:ext cx="9886950" cy="1323439"/>
          </a:xfrm>
          <a:prstGeom prst="rect">
            <a:avLst/>
          </a:prstGeom>
          <a:noFill/>
          <a:ln>
            <a:noFill/>
          </a:ln>
        </p:spPr>
        <p:txBody>
          <a:bodyPr wrap="square" rtlCol="0" anchor="ctr" anchorCtr="1">
            <a:spAutoFit/>
          </a:bodyPr>
          <a:lstStyle/>
          <a:p>
            <a:pPr algn="ctr"/>
            <a:r>
              <a:rPr lang="en-IN" sz="4000" dirty="0">
                <a:solidFill>
                  <a:srgbClr val="002060"/>
                </a:solidFill>
                <a:latin typeface="Times New Roman" panose="02020603050405020304" pitchFamily="18" charset="0"/>
                <a:cs typeface="Times New Roman" panose="02020603050405020304" pitchFamily="18" charset="0"/>
              </a:rPr>
              <a:t>ROLE OF COMPUTER VISION IN SELF DRIVING CARS</a:t>
            </a:r>
          </a:p>
        </p:txBody>
      </p:sp>
      <p:pic>
        <p:nvPicPr>
          <p:cNvPr id="4" name="Content Placeholder 8">
            <a:extLst>
              <a:ext uri="{FF2B5EF4-FFF2-40B4-BE49-F238E27FC236}">
                <a16:creationId xmlns:a16="http://schemas.microsoft.com/office/drawing/2014/main" id="{369EB51E-D644-D9DF-AB36-B4B5EDB3615A}"/>
              </a:ext>
            </a:extLst>
          </p:cNvPr>
          <p:cNvPicPr>
            <a:picLocks noChangeAspect="1"/>
          </p:cNvPicPr>
          <p:nvPr/>
        </p:nvPicPr>
        <p:blipFill>
          <a:blip r:embed="rId2"/>
          <a:stretch>
            <a:fillRect/>
          </a:stretch>
        </p:blipFill>
        <p:spPr>
          <a:xfrm>
            <a:off x="1457325" y="2127380"/>
            <a:ext cx="5257392" cy="4224694"/>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B2A2D57-2B8E-817C-339A-676B68BAC8A1}"/>
              </a:ext>
            </a:extLst>
          </p:cNvPr>
          <p:cNvSpPr txBox="1"/>
          <p:nvPr/>
        </p:nvSpPr>
        <p:spPr>
          <a:xfrm>
            <a:off x="6867525" y="2127380"/>
            <a:ext cx="5067300" cy="4401205"/>
          </a:xfrm>
          <a:prstGeom prst="rect">
            <a:avLst/>
          </a:prstGeom>
          <a:noFill/>
          <a:ln>
            <a:noFill/>
          </a:ln>
        </p:spPr>
        <p:txBody>
          <a:bodyPr wrap="square">
            <a:spAutoFit/>
          </a:bodyPr>
          <a:lstStyle/>
          <a:p>
            <a:pPr marL="342900" indent="-342900">
              <a:spcBef>
                <a:spcPts val="600"/>
              </a:spcBef>
              <a:spcAft>
                <a:spcPts val="600"/>
              </a:spcAft>
              <a:buClr>
                <a:schemeClr val="accent3"/>
              </a:buClr>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Autonomous Navigation: </a:t>
            </a:r>
            <a:r>
              <a:rPr lang="en-IN" sz="2000" dirty="0">
                <a:ln w="0"/>
                <a:latin typeface="Times New Roman" panose="02020603050405020304" pitchFamily="18" charset="0"/>
                <a:cs typeface="Times New Roman" panose="02020603050405020304" pitchFamily="18" charset="0"/>
              </a:rPr>
              <a:t>Integrates computer vision outputs with control systems to enable the vehicle to navigate autonomously, adjusting in real-time based on visual feedback.</a:t>
            </a:r>
          </a:p>
          <a:p>
            <a:pPr marL="285750" indent="-285750">
              <a:spcBef>
                <a:spcPts val="600"/>
              </a:spcBef>
              <a:spcAft>
                <a:spcPts val="600"/>
              </a:spcAft>
              <a:buClr>
                <a:schemeClr val="accent3"/>
              </a:buClr>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Pedestrian Detection: </a:t>
            </a:r>
            <a:r>
              <a:rPr lang="en-IN" sz="2000" dirty="0">
                <a:ln w="0"/>
                <a:latin typeface="Times New Roman" panose="02020603050405020304" pitchFamily="18" charset="0"/>
                <a:cs typeface="Times New Roman" panose="02020603050405020304" pitchFamily="18" charset="0"/>
              </a:rPr>
              <a:t>Identifies and tracks pedestrians, enhancing safety by ensuring the vehicle responds appropriately to their presence.</a:t>
            </a:r>
          </a:p>
          <a:p>
            <a:pPr marL="285750" indent="-285750">
              <a:spcBef>
                <a:spcPts val="600"/>
              </a:spcBef>
              <a:spcAft>
                <a:spcPts val="600"/>
              </a:spcAft>
              <a:buClr>
                <a:schemeClr val="accent3"/>
              </a:buClr>
              <a:buFont typeface="Arial" panose="020B0604020202020204" pitchFamily="34" charset="0"/>
              <a:buChar char="•"/>
            </a:pPr>
            <a:r>
              <a:rPr lang="en-IN" sz="2000" i="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Driver Monitoring: </a:t>
            </a:r>
            <a:r>
              <a:rPr lang="en-IN" sz="2000" dirty="0">
                <a:ln w="0"/>
                <a:latin typeface="Times New Roman" panose="02020603050405020304" pitchFamily="18" charset="0"/>
                <a:cs typeface="Times New Roman" panose="02020603050405020304" pitchFamily="18" charset="0"/>
              </a:rPr>
              <a:t>Monitors the driver's behaviour and attention through computer vision, ensuring a smooth transition between autonomous and manual driving modes.</a:t>
            </a:r>
          </a:p>
        </p:txBody>
      </p:sp>
    </p:spTree>
    <p:extLst>
      <p:ext uri="{BB962C8B-B14F-4D97-AF65-F5344CB8AC3E}">
        <p14:creationId xmlns:p14="http://schemas.microsoft.com/office/powerpoint/2010/main" val="34684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45">
                                          <p:stCondLst>
                                            <p:cond delay="0"/>
                                          </p:stCondLst>
                                        </p:cTn>
                                        <p:tgtEl>
                                          <p:spTgt spid="4"/>
                                        </p:tgtEl>
                                      </p:cBhvr>
                                    </p:animEffect>
                                    <p:anim calcmode="lin" valueType="num">
                                      <p:cBhvr>
                                        <p:cTn id="12"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15"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16"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17" dur="7">
                                          <p:stCondLst>
                                            <p:cond delay="162"/>
                                          </p:stCondLst>
                                        </p:cTn>
                                        <p:tgtEl>
                                          <p:spTgt spid="4"/>
                                        </p:tgtEl>
                                      </p:cBhvr>
                                      <p:to x="100000" y="60000"/>
                                    </p:animScale>
                                    <p:animScale>
                                      <p:cBhvr>
                                        <p:cTn id="18" dur="41" decel="50000">
                                          <p:stCondLst>
                                            <p:cond delay="169"/>
                                          </p:stCondLst>
                                        </p:cTn>
                                        <p:tgtEl>
                                          <p:spTgt spid="4"/>
                                        </p:tgtEl>
                                      </p:cBhvr>
                                      <p:to x="100000" y="100000"/>
                                    </p:animScale>
                                    <p:animScale>
                                      <p:cBhvr>
                                        <p:cTn id="19" dur="7">
                                          <p:stCondLst>
                                            <p:cond delay="328"/>
                                          </p:stCondLst>
                                        </p:cTn>
                                        <p:tgtEl>
                                          <p:spTgt spid="4"/>
                                        </p:tgtEl>
                                      </p:cBhvr>
                                      <p:to x="100000" y="80000"/>
                                    </p:animScale>
                                    <p:animScale>
                                      <p:cBhvr>
                                        <p:cTn id="20" dur="41" decel="50000">
                                          <p:stCondLst>
                                            <p:cond delay="335"/>
                                          </p:stCondLst>
                                        </p:cTn>
                                        <p:tgtEl>
                                          <p:spTgt spid="4"/>
                                        </p:tgtEl>
                                      </p:cBhvr>
                                      <p:to x="100000" y="100000"/>
                                    </p:animScale>
                                    <p:animScale>
                                      <p:cBhvr>
                                        <p:cTn id="21" dur="7">
                                          <p:stCondLst>
                                            <p:cond delay="410"/>
                                          </p:stCondLst>
                                        </p:cTn>
                                        <p:tgtEl>
                                          <p:spTgt spid="4"/>
                                        </p:tgtEl>
                                      </p:cBhvr>
                                      <p:to x="100000" y="90000"/>
                                    </p:animScale>
                                    <p:animScale>
                                      <p:cBhvr>
                                        <p:cTn id="22" dur="41" decel="50000">
                                          <p:stCondLst>
                                            <p:cond delay="417"/>
                                          </p:stCondLst>
                                        </p:cTn>
                                        <p:tgtEl>
                                          <p:spTgt spid="4"/>
                                        </p:tgtEl>
                                      </p:cBhvr>
                                      <p:to x="100000" y="100000"/>
                                    </p:animScale>
                                    <p:animScale>
                                      <p:cBhvr>
                                        <p:cTn id="23" dur="7">
                                          <p:stCondLst>
                                            <p:cond delay="452"/>
                                          </p:stCondLst>
                                        </p:cTn>
                                        <p:tgtEl>
                                          <p:spTgt spid="4"/>
                                        </p:tgtEl>
                                      </p:cBhvr>
                                      <p:to x="100000" y="95000"/>
                                    </p:animScale>
                                    <p:animScale>
                                      <p:cBhvr>
                                        <p:cTn id="24" dur="41" decel="50000">
                                          <p:stCondLst>
                                            <p:cond delay="459"/>
                                          </p:stCondLst>
                                        </p:cTn>
                                        <p:tgtEl>
                                          <p:spTgt spid="4"/>
                                        </p:tgtEl>
                                      </p:cBhvr>
                                      <p:to x="100000" y="100000"/>
                                    </p:animScale>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7A838F-0DC4-2E69-4EAA-C9682521BE47}"/>
              </a:ext>
            </a:extLst>
          </p:cNvPr>
          <p:cNvSpPr>
            <a:spLocks noGrp="1"/>
          </p:cNvSpPr>
          <p:nvPr>
            <p:ph type="title"/>
          </p:nvPr>
        </p:nvSpPr>
        <p:spPr>
          <a:xfrm>
            <a:off x="2108717" y="365125"/>
            <a:ext cx="9586427" cy="1211748"/>
          </a:xfrm>
        </p:spPr>
        <p:txBody>
          <a:bodyPr>
            <a:noAutofit/>
          </a:bodyPr>
          <a:lstStyle/>
          <a:p>
            <a:pPr algn="ctr"/>
            <a:r>
              <a:rPr lang="en-IN" sz="4000" dirty="0">
                <a:solidFill>
                  <a:srgbClr val="002060"/>
                </a:solidFill>
                <a:latin typeface="Times New Roman" panose="02020603050405020304" pitchFamily="18" charset="0"/>
                <a:ea typeface="+mn-ea"/>
                <a:cs typeface="Times New Roman" panose="02020603050405020304" pitchFamily="18" charset="0"/>
              </a:rPr>
              <a:t>ADVANTAGES</a:t>
            </a:r>
            <a:r>
              <a:rPr lang="en-IN" sz="4000" dirty="0">
                <a:solidFill>
                  <a:schemeClr val="accent5">
                    <a:lumMod val="75000"/>
                  </a:schemeClr>
                </a:solidFill>
                <a:latin typeface="Times New Roman" panose="02020603050405020304" pitchFamily="18" charset="0"/>
                <a:cs typeface="Times New Roman" panose="02020603050405020304" pitchFamily="18" charset="0"/>
              </a:rPr>
              <a:t> </a:t>
            </a:r>
            <a:r>
              <a:rPr lang="en-IN" sz="4000" dirty="0">
                <a:solidFill>
                  <a:schemeClr val="accent5">
                    <a:lumMod val="50000"/>
                  </a:schemeClr>
                </a:solidFill>
                <a:latin typeface="Times New Roman" panose="02020603050405020304" pitchFamily="18" charset="0"/>
                <a:cs typeface="Times New Roman" panose="02020603050405020304" pitchFamily="18" charset="0"/>
              </a:rPr>
              <a:t>&amp;</a:t>
            </a:r>
            <a:r>
              <a:rPr lang="en-IN" sz="4000" dirty="0">
                <a:solidFill>
                  <a:schemeClr val="accent5">
                    <a:lumMod val="75000"/>
                  </a:schemeClr>
                </a:solidFill>
                <a:latin typeface="Times New Roman" panose="02020603050405020304" pitchFamily="18" charset="0"/>
                <a:cs typeface="Times New Roman" panose="02020603050405020304" pitchFamily="18" charset="0"/>
              </a:rPr>
              <a:t> </a:t>
            </a:r>
            <a:r>
              <a:rPr lang="en-IN" sz="4000" dirty="0">
                <a:solidFill>
                  <a:srgbClr val="002060"/>
                </a:solidFill>
                <a:latin typeface="Times New Roman" panose="02020603050405020304" pitchFamily="18" charset="0"/>
                <a:ea typeface="+mn-ea"/>
                <a:cs typeface="Times New Roman" panose="02020603050405020304" pitchFamily="18" charset="0"/>
              </a:rPr>
              <a:t>DISADVANTAGES</a:t>
            </a:r>
          </a:p>
        </p:txBody>
      </p:sp>
      <p:graphicFrame>
        <p:nvGraphicFramePr>
          <p:cNvPr id="8" name="Content Placeholder 7">
            <a:extLst>
              <a:ext uri="{FF2B5EF4-FFF2-40B4-BE49-F238E27FC236}">
                <a16:creationId xmlns:a16="http://schemas.microsoft.com/office/drawing/2014/main" id="{BA4C1A4E-C20D-2EAB-92DC-96D77F964C0C}"/>
              </a:ext>
            </a:extLst>
          </p:cNvPr>
          <p:cNvGraphicFramePr>
            <a:graphicFrameLocks noGrp="1"/>
          </p:cNvGraphicFramePr>
          <p:nvPr>
            <p:ph sz="half" idx="4294967295"/>
            <p:extLst>
              <p:ext uri="{D42A27DB-BD31-4B8C-83A1-F6EECF244321}">
                <p14:modId xmlns:p14="http://schemas.microsoft.com/office/powerpoint/2010/main" val="3143506468"/>
              </p:ext>
            </p:extLst>
          </p:nvPr>
        </p:nvGraphicFramePr>
        <p:xfrm>
          <a:off x="2202024" y="1690688"/>
          <a:ext cx="9218646" cy="4630130"/>
        </p:xfrm>
        <a:graphic>
          <a:graphicData uri="http://schemas.openxmlformats.org/drawingml/2006/table">
            <a:tbl>
              <a:tblPr firstRow="1" bandRow="1">
                <a:tableStyleId>{5C22544A-7EE6-4342-B048-85BDC9FD1C3A}</a:tableStyleId>
              </a:tblPr>
              <a:tblGrid>
                <a:gridCol w="4609323">
                  <a:extLst>
                    <a:ext uri="{9D8B030D-6E8A-4147-A177-3AD203B41FA5}">
                      <a16:colId xmlns:a16="http://schemas.microsoft.com/office/drawing/2014/main" val="758458454"/>
                    </a:ext>
                  </a:extLst>
                </a:gridCol>
                <a:gridCol w="4609323">
                  <a:extLst>
                    <a:ext uri="{9D8B030D-6E8A-4147-A177-3AD203B41FA5}">
                      <a16:colId xmlns:a16="http://schemas.microsoft.com/office/drawing/2014/main" val="2804147142"/>
                    </a:ext>
                  </a:extLst>
                </a:gridCol>
              </a:tblGrid>
              <a:tr h="5948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ADVANTAGES</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DISADVANTAGES</a:t>
                      </a:r>
                    </a:p>
                    <a:p>
                      <a:endParaRPr lang="en-IN" dirty="0"/>
                    </a:p>
                  </a:txBody>
                  <a:tcPr/>
                </a:tc>
                <a:extLst>
                  <a:ext uri="{0D108BD9-81ED-4DB2-BD59-A6C34878D82A}">
                    <a16:rowId xmlns:a16="http://schemas.microsoft.com/office/drawing/2014/main" val="2020624983"/>
                  </a:ext>
                </a:extLst>
              </a:tr>
              <a:tr h="34464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effectLst/>
                          <a:latin typeface="Times New Roman" panose="02020603050405020304" pitchFamily="18" charset="0"/>
                          <a:cs typeface="Times New Roman" panose="02020603050405020304" pitchFamily="18" charset="0"/>
                        </a:rPr>
                        <a:t>Automation</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Privacy Concerns</a:t>
                      </a:r>
                    </a:p>
                  </a:txBody>
                  <a:tcPr/>
                </a:tc>
                <a:extLst>
                  <a:ext uri="{0D108BD9-81ED-4DB2-BD59-A6C34878D82A}">
                    <a16:rowId xmlns:a16="http://schemas.microsoft.com/office/drawing/2014/main" val="617002417"/>
                  </a:ext>
                </a:extLst>
              </a:tr>
              <a:tr h="364233">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Accuracy</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Environmental Sensitivity</a:t>
                      </a:r>
                    </a:p>
                  </a:txBody>
                  <a:tcPr/>
                </a:tc>
                <a:extLst>
                  <a:ext uri="{0D108BD9-81ED-4DB2-BD59-A6C34878D82A}">
                    <a16:rowId xmlns:a16="http://schemas.microsoft.com/office/drawing/2014/main" val="2325834612"/>
                  </a:ext>
                </a:extLst>
              </a:tr>
              <a:tr h="364233">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Speed</a:t>
                      </a:r>
                    </a:p>
                  </a:txBody>
                  <a:tcPr/>
                </a:tc>
                <a:tc>
                  <a:txBody>
                    <a:body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800" b="0" i="0" dirty="0">
                          <a:effectLst/>
                          <a:latin typeface="Times New Roman" panose="02020603050405020304" pitchFamily="18" charset="0"/>
                          <a:cs typeface="Times New Roman" panose="02020603050405020304" pitchFamily="18" charset="0"/>
                        </a:rPr>
                        <a:t>Resource Intensiveness</a:t>
                      </a:r>
                    </a:p>
                  </a:txBody>
                  <a:tcPr/>
                </a:tc>
                <a:extLst>
                  <a:ext uri="{0D108BD9-81ED-4DB2-BD59-A6C34878D82A}">
                    <a16:rowId xmlns:a16="http://schemas.microsoft.com/office/drawing/2014/main" val="184806566"/>
                  </a:ext>
                </a:extLst>
              </a:tr>
              <a:tr h="364233">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Scalability</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Interpretability Challenges</a:t>
                      </a:r>
                    </a:p>
                  </a:txBody>
                  <a:tcPr/>
                </a:tc>
                <a:extLst>
                  <a:ext uri="{0D108BD9-81ED-4DB2-BD59-A6C34878D82A}">
                    <a16:rowId xmlns:a16="http://schemas.microsoft.com/office/drawing/2014/main" val="3467190704"/>
                  </a:ext>
                </a:extLst>
              </a:tr>
              <a:tr h="364233">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Insights from Visual Data</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Security Risks</a:t>
                      </a:r>
                    </a:p>
                  </a:txBody>
                  <a:tcPr/>
                </a:tc>
                <a:extLst>
                  <a:ext uri="{0D108BD9-81ED-4DB2-BD59-A6C34878D82A}">
                    <a16:rowId xmlns:a16="http://schemas.microsoft.com/office/drawing/2014/main" val="3803903292"/>
                  </a:ext>
                </a:extLst>
              </a:tr>
              <a:tr h="670161">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Enhanced Safety and Security</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Ethical Considerations</a:t>
                      </a:r>
                    </a:p>
                  </a:txBody>
                  <a:tcPr/>
                </a:tc>
                <a:extLst>
                  <a:ext uri="{0D108BD9-81ED-4DB2-BD59-A6C34878D82A}">
                    <a16:rowId xmlns:a16="http://schemas.microsoft.com/office/drawing/2014/main" val="1486207842"/>
                  </a:ext>
                </a:extLst>
              </a:tr>
              <a:tr h="670161">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Innovation and New Possibilities</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Socio-Economic Impact</a:t>
                      </a:r>
                    </a:p>
                  </a:txBody>
                  <a:tcPr/>
                </a:tc>
                <a:extLst>
                  <a:ext uri="{0D108BD9-81ED-4DB2-BD59-A6C34878D82A}">
                    <a16:rowId xmlns:a16="http://schemas.microsoft.com/office/drawing/2014/main" val="2513449091"/>
                  </a:ext>
                </a:extLst>
              </a:tr>
              <a:tr h="665676">
                <a:tc>
                  <a:txBody>
                    <a:bodyPr/>
                    <a:lstStyle/>
                    <a:p>
                      <a:pPr marL="285750" indent="-285750" algn="l">
                        <a:lnSpc>
                          <a:spcPct val="120000"/>
                        </a:lnSpc>
                        <a:spcBef>
                          <a:spcPts val="600"/>
                        </a:spcBef>
                        <a:buClrTx/>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Accessibility</a:t>
                      </a:r>
                    </a:p>
                  </a:txBody>
                  <a:tcPr/>
                </a:tc>
                <a:tc>
                  <a:txBody>
                    <a:bodyPr/>
                    <a:lstStyle/>
                    <a:p>
                      <a:pPr marL="285750" indent="-285750" algn="l">
                        <a:lnSpc>
                          <a:spcPct val="100000"/>
                        </a:lnSpc>
                        <a:spcBef>
                          <a:spcPts val="600"/>
                        </a:spcBef>
                        <a:buClrTx/>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Data Complexity</a:t>
                      </a:r>
                    </a:p>
                    <a:p>
                      <a:pPr marL="285750" indent="-285750">
                        <a:lnSpc>
                          <a:spcPct val="100000"/>
                        </a:lnSpc>
                        <a:spcBef>
                          <a:spcPts val="600"/>
                        </a:spcBef>
                        <a:buClrTx/>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4531718"/>
                  </a:ext>
                </a:extLst>
              </a:tr>
            </a:tbl>
          </a:graphicData>
        </a:graphic>
      </p:graphicFrame>
    </p:spTree>
    <p:extLst>
      <p:ext uri="{BB962C8B-B14F-4D97-AF65-F5344CB8AC3E}">
        <p14:creationId xmlns:p14="http://schemas.microsoft.com/office/powerpoint/2010/main" val="371688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38453-9040-5C52-B87C-5B428FAA6823}"/>
              </a:ext>
            </a:extLst>
          </p:cNvPr>
          <p:cNvSpPr txBox="1"/>
          <p:nvPr/>
        </p:nvSpPr>
        <p:spPr>
          <a:xfrm>
            <a:off x="3107094" y="429827"/>
            <a:ext cx="7557796" cy="707886"/>
          </a:xfrm>
          <a:prstGeom prst="rect">
            <a:avLst/>
          </a:prstGeom>
          <a:noFill/>
          <a:ln>
            <a:noFill/>
          </a:ln>
        </p:spPr>
        <p:txBody>
          <a:bodyPr wrap="square" rtlCol="0" anchor="ctr" anchorCtr="1">
            <a:spAutoFit/>
          </a:bodyPr>
          <a:lstStyle/>
          <a:p>
            <a:r>
              <a:rPr lang="en-IN" sz="4000" dirty="0">
                <a:solidFill>
                  <a:schemeClr val="accent5">
                    <a:lumMod val="50000"/>
                  </a:schemeClr>
                </a:solidFill>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8F6A8446-08A6-0FEE-C0F6-0586A8A91263}"/>
              </a:ext>
            </a:extLst>
          </p:cNvPr>
          <p:cNvSpPr txBox="1"/>
          <p:nvPr/>
        </p:nvSpPr>
        <p:spPr>
          <a:xfrm>
            <a:off x="2528596" y="1718259"/>
            <a:ext cx="8136294" cy="4401205"/>
          </a:xfrm>
          <a:prstGeom prst="rect">
            <a:avLst/>
          </a:prstGeom>
          <a:noFill/>
          <a:ln>
            <a:noFill/>
          </a:ln>
        </p:spPr>
        <p:txBody>
          <a:bodyPr wrap="square" rtlCol="0" anchor="ctr" anchorCtr="1">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Autonomous Systems</a:t>
            </a: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Healthcare</a:t>
            </a:r>
          </a:p>
          <a:p>
            <a:pPr marL="457200" indent="-457200">
              <a:buFont typeface="Arial" panose="020B0604020202020204" pitchFamily="34" charset="0"/>
              <a:buChar char="•"/>
            </a:pPr>
            <a:r>
              <a:rPr lang="en-US" sz="2800" i="0" dirty="0">
                <a:solidFill>
                  <a:srgbClr val="0D0D0D"/>
                </a:solidFill>
                <a:effectLst/>
                <a:latin typeface="Times New Roman" panose="02020603050405020304" pitchFamily="18" charset="0"/>
                <a:cs typeface="Times New Roman" panose="02020603050405020304" pitchFamily="18" charset="0"/>
              </a:rPr>
              <a:t>Augmented Reality (AR) and Virtual Reality (VR)</a:t>
            </a:r>
            <a:endParaRPr lang="en-IN" sz="2800" dirty="0">
              <a:solidFill>
                <a:srgbClr val="0D0D0D"/>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Smart Cities and Infrastructure</a:t>
            </a: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Retail and E-commerce</a:t>
            </a:r>
            <a:endParaRPr lang="en-IN" sz="2800" dirty="0">
              <a:solidFill>
                <a:srgbClr val="0D0D0D"/>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Security and Surveillance</a:t>
            </a: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Industrial Automation</a:t>
            </a:r>
            <a:endParaRPr lang="en-IN" sz="2800" dirty="0">
              <a:solidFill>
                <a:srgbClr val="0D0D0D"/>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Environmental Monitoring and Conservation</a:t>
            </a: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Accessibility</a:t>
            </a:r>
          </a:p>
          <a:p>
            <a:pPr marL="457200" indent="-457200">
              <a:buFont typeface="Arial" panose="020B0604020202020204" pitchFamily="34" charset="0"/>
              <a:buChar char="•"/>
            </a:pPr>
            <a:r>
              <a:rPr lang="en-IN" sz="2800" i="0" dirty="0">
                <a:solidFill>
                  <a:srgbClr val="0D0D0D"/>
                </a:solidFill>
                <a:effectLst/>
                <a:latin typeface="Times New Roman" panose="02020603050405020304" pitchFamily="18" charset="0"/>
                <a:cs typeface="Times New Roman" panose="02020603050405020304" pitchFamily="18" charset="0"/>
              </a:rPr>
              <a:t>Human-Computer Interaction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0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2AC6F2-42CD-6A00-82B6-6FAADCBC7DB9}"/>
              </a:ext>
            </a:extLst>
          </p:cNvPr>
          <p:cNvSpPr txBox="1"/>
          <p:nvPr/>
        </p:nvSpPr>
        <p:spPr>
          <a:xfrm>
            <a:off x="3638549" y="414925"/>
            <a:ext cx="6466503" cy="830997"/>
          </a:xfrm>
          <a:prstGeom prst="rect">
            <a:avLst/>
          </a:prstGeom>
          <a:noFill/>
          <a:ln>
            <a:noFill/>
          </a:ln>
        </p:spPr>
        <p:txBody>
          <a:bodyPr wrap="square" rtlCol="0" anchor="ctr" anchorCtr="1">
            <a:spAutoFit/>
          </a:bodyPr>
          <a:lstStyle/>
          <a:p>
            <a:pPr algn="ctr"/>
            <a:r>
              <a:rPr lang="en-IN" sz="4800" dirty="0">
                <a:solidFill>
                  <a:schemeClr val="accent5">
                    <a:lumMod val="50000"/>
                  </a:schemeClr>
                </a:solidFill>
                <a:latin typeface="Times New Roman" panose="02020603050405020304" pitchFamily="18" charset="0"/>
                <a:cs typeface="Times New Roman" panose="02020603050405020304" pitchFamily="18" charset="0"/>
              </a:rPr>
              <a:t>  </a:t>
            </a:r>
            <a:r>
              <a:rPr lang="en-IN" sz="4400" dirty="0">
                <a:solidFill>
                  <a:schemeClr val="accent5">
                    <a:lumMod val="50000"/>
                  </a:schemeClr>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1983FD37-2CD9-043A-14A7-F9A06C571799}"/>
              </a:ext>
            </a:extLst>
          </p:cNvPr>
          <p:cNvSpPr txBox="1"/>
          <p:nvPr/>
        </p:nvSpPr>
        <p:spPr>
          <a:xfrm>
            <a:off x="3228974" y="1694978"/>
            <a:ext cx="8353425" cy="3046988"/>
          </a:xfrm>
          <a:prstGeom prst="rect">
            <a:avLst/>
          </a:prstGeom>
          <a:noFill/>
          <a:ln>
            <a:noFill/>
          </a:ln>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conclusion, this paper presentation has provided a comprehensive overview of the field of computer vision, highlighting its importance, advancements, and applications. We have explored various topics including image acquisition, pre-processing, feature extraction, object detection and recognition, image segmentation, and scene understanding, elucidating the underlying algorithms and techniques employed in each stage of the computer vision pipeline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79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8F5B-E507-7239-0944-CAA6D555BCBB}"/>
              </a:ext>
            </a:extLst>
          </p:cNvPr>
          <p:cNvSpPr>
            <a:spLocks noGrp="1"/>
          </p:cNvSpPr>
          <p:nvPr>
            <p:ph type="title"/>
          </p:nvPr>
        </p:nvSpPr>
        <p:spPr>
          <a:xfrm>
            <a:off x="2038350" y="2453950"/>
            <a:ext cx="9309099" cy="1352939"/>
          </a:xfrm>
          <a:gradFill>
            <a:gsLst>
              <a:gs pos="0">
                <a:schemeClr val="accent1">
                  <a:tint val="10000"/>
                  <a:satMod val="300000"/>
                </a:schemeClr>
              </a:gs>
              <a:gs pos="34000">
                <a:schemeClr val="accent1">
                  <a:tint val="13500"/>
                  <a:satMod val="250000"/>
                </a:schemeClr>
              </a:gs>
              <a:gs pos="100000">
                <a:schemeClr val="accent1">
                  <a:tint val="60000"/>
                  <a:satMod val="200000"/>
                </a:schemeClr>
              </a:gs>
            </a:gsLst>
            <a:path path="circle">
              <a:fillToRect l="50000" t="155000" r="50000" b="-55000"/>
            </a:path>
          </a:gradFill>
          <a:ln>
            <a:noFill/>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en-IN"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1698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217821" y="160423"/>
            <a:ext cx="9029700" cy="849228"/>
          </a:xfrm>
        </p:spPr>
        <p:txBody>
          <a:bodyPr>
            <a:normAutofit/>
          </a:bodyPr>
          <a:lstStyle/>
          <a:p>
            <a:pPr algn="ctr"/>
            <a:r>
              <a:rPr lang="en-US" sz="4000" dirty="0">
                <a:solidFill>
                  <a:schemeClr val="accent5">
                    <a:lumMod val="50000"/>
                  </a:schemeClr>
                </a:solidFill>
                <a:latin typeface="Times New Roman" panose="02020603050405020304" pitchFamily="18" charset="0"/>
                <a:cs typeface="Times New Roman" panose="02020603050405020304" pitchFamily="18" charset="0"/>
              </a:rPr>
              <a:t>CONTENTS</a:t>
            </a:r>
          </a:p>
        </p:txBody>
      </p:sp>
      <p:sp>
        <p:nvSpPr>
          <p:cNvPr id="14" name="Content Placeholder 13"/>
          <p:cNvSpPr>
            <a:spLocks noGrp="1"/>
          </p:cNvSpPr>
          <p:nvPr>
            <p:ph idx="1"/>
          </p:nvPr>
        </p:nvSpPr>
        <p:spPr>
          <a:xfrm>
            <a:off x="1578142" y="1009650"/>
            <a:ext cx="10270958" cy="5687929"/>
          </a:xfrm>
        </p:spPr>
        <p:txBody>
          <a:bodyPr>
            <a:normAutofit/>
          </a:bodyPr>
          <a:lstStyle/>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Introduction </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Evolution</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Key Components</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How Does Computer Vision Works in Retail Industry</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Technologies Integration with Computer Vision</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Applications </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Role of Computer Vision in Self Driving Car</a:t>
            </a:r>
          </a:p>
          <a:p>
            <a:pPr>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Advantages &amp; Disadvantages</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 Future Scope </a:t>
            </a:r>
          </a:p>
          <a:p>
            <a:pPr lvl="0">
              <a:lnSpc>
                <a:spcPct val="120000"/>
              </a:lnSpc>
            </a:pPr>
            <a:r>
              <a:rPr lang="en-US" sz="2400" dirty="0">
                <a:solidFill>
                  <a:schemeClr val="accent5">
                    <a:lumMod val="50000"/>
                  </a:schemeClr>
                </a:solidFill>
                <a:latin typeface="Times New Roman" panose="02020603050405020304" pitchFamily="18" charset="0"/>
                <a:cs typeface="Times New Roman" panose="02020603050405020304" pitchFamily="18" charset="0"/>
              </a:rPr>
              <a:t>Conclusion</a:t>
            </a:r>
          </a:p>
          <a:p>
            <a:pPr lvl="0">
              <a:lnSpc>
                <a:spcPct val="120000"/>
              </a:lnSpc>
            </a:pPr>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lvl="0"/>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lvl="0"/>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lvl="0"/>
            <a:endParaRPr lang="en-US"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93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additive="base">
                                        <p:cTn id="1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 calcmode="lin" valueType="num">
                                      <p:cBhvr additive="base">
                                        <p:cTn id="1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 calcmode="lin" valueType="num">
                                      <p:cBhvr additive="base">
                                        <p:cTn id="22"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 calcmode="lin" valueType="num">
                                      <p:cBhvr additive="base">
                                        <p:cTn id="27"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 calcmode="lin" valueType="num">
                                      <p:cBhvr additive="base">
                                        <p:cTn id="32"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 calcmode="lin" valueType="num">
                                      <p:cBhvr additive="base">
                                        <p:cTn id="3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 calcmode="lin" valueType="num">
                                      <p:cBhvr additive="base">
                                        <p:cTn id="42"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 calcmode="lin" valueType="num">
                                      <p:cBhvr additive="base">
                                        <p:cTn id="47"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 calcmode="lin" valueType="num">
                                      <p:cBhvr additive="base">
                                        <p:cTn id="52"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4">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4" presetClass="entr" presetSubtype="1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randombar(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2268116" y="545836"/>
            <a:ext cx="9029700" cy="838200"/>
          </a:xfrm>
        </p:spPr>
        <p:txBody>
          <a:bodyPr>
            <a:normAutofit/>
          </a:bodyPr>
          <a:lstStyle/>
          <a:p>
            <a:pPr algn="ctr"/>
            <a:r>
              <a:rPr lang="en-US" sz="4000" dirty="0">
                <a:solidFill>
                  <a:srgbClr val="002060"/>
                </a:solidFill>
                <a:latin typeface="Times New Roman" panose="02020603050405020304" pitchFamily="18" charset="0"/>
                <a:cs typeface="Times New Roman" panose="02020603050405020304" pitchFamily="18" charset="0"/>
              </a:rPr>
              <a:t>INTRODUCTION</a:t>
            </a:r>
          </a:p>
        </p:txBody>
      </p:sp>
      <p:sp>
        <p:nvSpPr>
          <p:cNvPr id="10" name="Content Placeholder 9">
            <a:extLst>
              <a:ext uri="{FF2B5EF4-FFF2-40B4-BE49-F238E27FC236}">
                <a16:creationId xmlns:a16="http://schemas.microsoft.com/office/drawing/2014/main" id="{CD98DBFB-9508-AABA-2837-F8707D66530E}"/>
              </a:ext>
            </a:extLst>
          </p:cNvPr>
          <p:cNvSpPr>
            <a:spLocks noGrp="1"/>
          </p:cNvSpPr>
          <p:nvPr>
            <p:ph idx="1"/>
          </p:nvPr>
        </p:nvSpPr>
        <p:spPr>
          <a:xfrm>
            <a:off x="1250546" y="1697006"/>
            <a:ext cx="6885748" cy="4467224"/>
          </a:xfrm>
        </p:spPr>
        <p:txBody>
          <a:bodyPr>
            <a:normAutofit/>
          </a:bodyPr>
          <a:lstStyle/>
          <a:p>
            <a:pPr marL="0" indent="0" algn="just">
              <a:lnSpc>
                <a:spcPct val="120000"/>
              </a:lnSpc>
              <a:buNone/>
            </a:pPr>
            <a:r>
              <a:rPr lang="en-US" dirty="0">
                <a:latin typeface="Times New Roman" panose="02020603050405020304" pitchFamily="18" charset="0"/>
                <a:cs typeface="Times New Roman" panose="02020603050405020304" pitchFamily="18" charset="0"/>
              </a:rPr>
              <a:t>Computer vision is a rapidly evolving field of artificial intelligence and computer science that focuses on enabling computers to interpret and understand visual information from the real world. It involves the development of algorithms	and	techniques	to	extract meaningful insights from images or videos.</a:t>
            </a:r>
          </a:p>
        </p:txBody>
      </p:sp>
      <p:pic>
        <p:nvPicPr>
          <p:cNvPr id="11" name="Picture 10">
            <a:extLst>
              <a:ext uri="{FF2B5EF4-FFF2-40B4-BE49-F238E27FC236}">
                <a16:creationId xmlns:a16="http://schemas.microsoft.com/office/drawing/2014/main" id="{6A002472-77B9-4692-AEB0-9E65D39A89B9}"/>
              </a:ext>
            </a:extLst>
          </p:cNvPr>
          <p:cNvPicPr>
            <a:picLocks noChangeAspect="1"/>
          </p:cNvPicPr>
          <p:nvPr/>
        </p:nvPicPr>
        <p:blipFill>
          <a:blip r:embed="rId2"/>
          <a:stretch>
            <a:fillRect/>
          </a:stretch>
        </p:blipFill>
        <p:spPr>
          <a:xfrm>
            <a:off x="8107326" y="3761590"/>
            <a:ext cx="4084674" cy="2798808"/>
          </a:xfrm>
          <a:prstGeom prst="rect">
            <a:avLst/>
          </a:prstGeom>
        </p:spPr>
      </p:pic>
    </p:spTree>
    <p:extLst>
      <p:ext uri="{BB962C8B-B14F-4D97-AF65-F5344CB8AC3E}">
        <p14:creationId xmlns:p14="http://schemas.microsoft.com/office/powerpoint/2010/main" val="3121873087"/>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5B3AA2-FBEA-F84D-B3CF-CC159D17BA52}"/>
              </a:ext>
            </a:extLst>
          </p:cNvPr>
          <p:cNvSpPr txBox="1"/>
          <p:nvPr/>
        </p:nvSpPr>
        <p:spPr>
          <a:xfrm>
            <a:off x="7876674" y="2422176"/>
            <a:ext cx="184731" cy="369332"/>
          </a:xfrm>
          <a:prstGeom prst="rect">
            <a:avLst/>
          </a:prstGeom>
          <a:noFill/>
          <a:ln>
            <a:noFill/>
          </a:ln>
        </p:spPr>
        <p:txBody>
          <a:bodyPr wrap="none" rtlCol="0" anchor="ctr" anchorCtr="1">
            <a:spAutoFit/>
          </a:bodyPr>
          <a:lstStyle/>
          <a:p>
            <a:endParaRPr lang="en-IN" dirty="0"/>
          </a:p>
        </p:txBody>
      </p:sp>
      <p:sp>
        <p:nvSpPr>
          <p:cNvPr id="36" name="Title 1">
            <a:extLst>
              <a:ext uri="{FF2B5EF4-FFF2-40B4-BE49-F238E27FC236}">
                <a16:creationId xmlns:a16="http://schemas.microsoft.com/office/drawing/2014/main" id="{44C7C9C9-303B-445D-C045-389FB97F2AEA}"/>
              </a:ext>
            </a:extLst>
          </p:cNvPr>
          <p:cNvSpPr>
            <a:spLocks noGrp="1"/>
          </p:cNvSpPr>
          <p:nvPr>
            <p:ph type="title"/>
          </p:nvPr>
        </p:nvSpPr>
        <p:spPr>
          <a:xfrm>
            <a:off x="2709111" y="1"/>
            <a:ext cx="9029700" cy="1039594"/>
          </a:xfrm>
        </p:spPr>
        <p:txBody>
          <a:bodyPr>
            <a:normAutofit/>
          </a:bodyPr>
          <a:lstStyle/>
          <a:p>
            <a:pPr algn="ctr"/>
            <a:r>
              <a:rPr lang="en-US" sz="4000" dirty="0">
                <a:solidFill>
                  <a:srgbClr val="002060"/>
                </a:solidFill>
                <a:latin typeface="Times New Roman" panose="02020603050405020304" pitchFamily="18" charset="0"/>
                <a:ea typeface="+mn-ea"/>
                <a:cs typeface="Times New Roman" panose="02020603050405020304" pitchFamily="18" charset="0"/>
              </a:rPr>
              <a:t>EVOLUTION OF COMPUTER VISION</a:t>
            </a:r>
          </a:p>
        </p:txBody>
      </p:sp>
      <p:sp>
        <p:nvSpPr>
          <p:cNvPr id="37" name="TextBox 36">
            <a:extLst>
              <a:ext uri="{FF2B5EF4-FFF2-40B4-BE49-F238E27FC236}">
                <a16:creationId xmlns:a16="http://schemas.microsoft.com/office/drawing/2014/main" id="{2AF94BB8-330A-92C4-E060-5D15F9884BE8}"/>
              </a:ext>
            </a:extLst>
          </p:cNvPr>
          <p:cNvSpPr txBox="1"/>
          <p:nvPr/>
        </p:nvSpPr>
        <p:spPr>
          <a:xfrm>
            <a:off x="7876674" y="2422176"/>
            <a:ext cx="184731" cy="369332"/>
          </a:xfrm>
          <a:prstGeom prst="rect">
            <a:avLst/>
          </a:prstGeom>
          <a:noFill/>
          <a:ln>
            <a:solidFill>
              <a:schemeClr val="bg2"/>
            </a:solidFill>
          </a:ln>
        </p:spPr>
        <p:txBody>
          <a:bodyPr wrap="none" rtlCol="0" anchor="ctr" anchorCtr="1">
            <a:spAutoFit/>
          </a:bodyPr>
          <a:lstStyle/>
          <a:p>
            <a:endParaRPr lang="en-IN" dirty="0"/>
          </a:p>
        </p:txBody>
      </p:sp>
      <p:sp>
        <p:nvSpPr>
          <p:cNvPr id="38" name="Speech Bubble: Rectangle with Corners Rounded 37">
            <a:extLst>
              <a:ext uri="{FF2B5EF4-FFF2-40B4-BE49-F238E27FC236}">
                <a16:creationId xmlns:a16="http://schemas.microsoft.com/office/drawing/2014/main" id="{9C9CDFA1-845C-8B09-2E41-F07A49773C25}"/>
              </a:ext>
            </a:extLst>
          </p:cNvPr>
          <p:cNvSpPr/>
          <p:nvPr/>
        </p:nvSpPr>
        <p:spPr>
          <a:xfrm>
            <a:off x="4351412" y="1245636"/>
            <a:ext cx="4760504" cy="116955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39" name="TextBox 38">
            <a:extLst>
              <a:ext uri="{FF2B5EF4-FFF2-40B4-BE49-F238E27FC236}">
                <a16:creationId xmlns:a16="http://schemas.microsoft.com/office/drawing/2014/main" id="{9DBFE4E5-94CF-AD16-D407-108F9349C5A6}"/>
              </a:ext>
            </a:extLst>
          </p:cNvPr>
          <p:cNvSpPr txBox="1"/>
          <p:nvPr/>
        </p:nvSpPr>
        <p:spPr>
          <a:xfrm>
            <a:off x="4351412" y="1439009"/>
            <a:ext cx="4892841" cy="830997"/>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1950-1960:CharacterRecognition and Edge Detection</a:t>
            </a:r>
          </a:p>
        </p:txBody>
      </p:sp>
      <p:sp>
        <p:nvSpPr>
          <p:cNvPr id="40" name="Speech Bubble: Rectangle with Corners Rounded 39">
            <a:extLst>
              <a:ext uri="{FF2B5EF4-FFF2-40B4-BE49-F238E27FC236}">
                <a16:creationId xmlns:a16="http://schemas.microsoft.com/office/drawing/2014/main" id="{909B92D0-220E-0FFF-A750-6D18411C5DC2}"/>
              </a:ext>
            </a:extLst>
          </p:cNvPr>
          <p:cNvSpPr/>
          <p:nvPr/>
        </p:nvSpPr>
        <p:spPr>
          <a:xfrm>
            <a:off x="4720386" y="2785725"/>
            <a:ext cx="3497179" cy="132556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41" name="Speech Bubble: Rectangle with Corners Rounded 40">
            <a:extLst>
              <a:ext uri="{FF2B5EF4-FFF2-40B4-BE49-F238E27FC236}">
                <a16:creationId xmlns:a16="http://schemas.microsoft.com/office/drawing/2014/main" id="{E52184C4-0E19-6878-7619-37A61656CCB3}"/>
              </a:ext>
            </a:extLst>
          </p:cNvPr>
          <p:cNvSpPr/>
          <p:nvPr/>
        </p:nvSpPr>
        <p:spPr>
          <a:xfrm>
            <a:off x="8598568" y="2785724"/>
            <a:ext cx="3497179" cy="132556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42" name="Speech Bubble: Rectangle with Corners Rounded 41">
            <a:extLst>
              <a:ext uri="{FF2B5EF4-FFF2-40B4-BE49-F238E27FC236}">
                <a16:creationId xmlns:a16="http://schemas.microsoft.com/office/drawing/2014/main" id="{23156772-116B-25D2-2719-52B2641B8B7E}"/>
              </a:ext>
            </a:extLst>
          </p:cNvPr>
          <p:cNvSpPr/>
          <p:nvPr/>
        </p:nvSpPr>
        <p:spPr>
          <a:xfrm>
            <a:off x="1289971" y="4969324"/>
            <a:ext cx="3497179" cy="132556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43" name="Speech Bubble: Rectangle with Corners Rounded 42">
            <a:extLst>
              <a:ext uri="{FF2B5EF4-FFF2-40B4-BE49-F238E27FC236}">
                <a16:creationId xmlns:a16="http://schemas.microsoft.com/office/drawing/2014/main" id="{D989FB8C-4FE7-CCE5-4D0B-DE4C88F95C9E}"/>
              </a:ext>
            </a:extLst>
          </p:cNvPr>
          <p:cNvSpPr/>
          <p:nvPr/>
        </p:nvSpPr>
        <p:spPr>
          <a:xfrm>
            <a:off x="8671070" y="4969324"/>
            <a:ext cx="3492000" cy="132556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44" name="TextBox 43">
            <a:extLst>
              <a:ext uri="{FF2B5EF4-FFF2-40B4-BE49-F238E27FC236}">
                <a16:creationId xmlns:a16="http://schemas.microsoft.com/office/drawing/2014/main" id="{646C70DC-7B7F-353C-65FB-AC0E7590873D}"/>
              </a:ext>
            </a:extLst>
          </p:cNvPr>
          <p:cNvSpPr txBox="1"/>
          <p:nvPr/>
        </p:nvSpPr>
        <p:spPr>
          <a:xfrm>
            <a:off x="855812" y="2809389"/>
            <a:ext cx="3495600" cy="132802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1970-1980:Shape Analysis and Object Recognition</a:t>
            </a:r>
          </a:p>
        </p:txBody>
      </p:sp>
      <p:sp>
        <p:nvSpPr>
          <p:cNvPr id="45" name="TextBox 44">
            <a:extLst>
              <a:ext uri="{FF2B5EF4-FFF2-40B4-BE49-F238E27FC236}">
                <a16:creationId xmlns:a16="http://schemas.microsoft.com/office/drawing/2014/main" id="{4F1F1C26-AEF2-5C2C-9E28-B515D5E6EE5C}"/>
              </a:ext>
            </a:extLst>
          </p:cNvPr>
          <p:cNvSpPr txBox="1"/>
          <p:nvPr/>
        </p:nvSpPr>
        <p:spPr>
          <a:xfrm>
            <a:off x="4555959" y="2822583"/>
            <a:ext cx="3898230" cy="1200329"/>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1990-2000:Advances in image processing and Machine Learning</a:t>
            </a:r>
          </a:p>
        </p:txBody>
      </p:sp>
      <p:sp>
        <p:nvSpPr>
          <p:cNvPr id="46" name="TextBox 45">
            <a:extLst>
              <a:ext uri="{FF2B5EF4-FFF2-40B4-BE49-F238E27FC236}">
                <a16:creationId xmlns:a16="http://schemas.microsoft.com/office/drawing/2014/main" id="{02CCAC1D-1102-E872-9101-512946EF5819}"/>
              </a:ext>
            </a:extLst>
          </p:cNvPr>
          <p:cNvSpPr txBox="1"/>
          <p:nvPr/>
        </p:nvSpPr>
        <p:spPr>
          <a:xfrm>
            <a:off x="9111916" y="2843139"/>
            <a:ext cx="2498561" cy="1200329"/>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2010:Deep Learning Revolution</a:t>
            </a:r>
          </a:p>
        </p:txBody>
      </p:sp>
      <p:sp>
        <p:nvSpPr>
          <p:cNvPr id="47" name="Speech Bubble: Rectangle with Corners Rounded 46">
            <a:extLst>
              <a:ext uri="{FF2B5EF4-FFF2-40B4-BE49-F238E27FC236}">
                <a16:creationId xmlns:a16="http://schemas.microsoft.com/office/drawing/2014/main" id="{CC22774D-39E5-6A1A-53AD-D8171FD88DBE}"/>
              </a:ext>
            </a:extLst>
          </p:cNvPr>
          <p:cNvSpPr/>
          <p:nvPr/>
        </p:nvSpPr>
        <p:spPr>
          <a:xfrm>
            <a:off x="4971043" y="4962335"/>
            <a:ext cx="3497179" cy="1325563"/>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48" name="TextBox 47">
            <a:extLst>
              <a:ext uri="{FF2B5EF4-FFF2-40B4-BE49-F238E27FC236}">
                <a16:creationId xmlns:a16="http://schemas.microsoft.com/office/drawing/2014/main" id="{92DAE745-DCE0-241B-E2B7-BD5E1664B37A}"/>
              </a:ext>
            </a:extLst>
          </p:cNvPr>
          <p:cNvSpPr txBox="1"/>
          <p:nvPr/>
        </p:nvSpPr>
        <p:spPr>
          <a:xfrm>
            <a:off x="1438363" y="5196293"/>
            <a:ext cx="3200394" cy="830997"/>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Application In Autonomous System</a:t>
            </a:r>
          </a:p>
        </p:txBody>
      </p:sp>
      <p:sp>
        <p:nvSpPr>
          <p:cNvPr id="49" name="TextBox 48">
            <a:extLst>
              <a:ext uri="{FF2B5EF4-FFF2-40B4-BE49-F238E27FC236}">
                <a16:creationId xmlns:a16="http://schemas.microsoft.com/office/drawing/2014/main" id="{8A5D319A-9D3D-44F9-16D6-162C9F1605B1}"/>
              </a:ext>
            </a:extLst>
          </p:cNvPr>
          <p:cNvSpPr txBox="1"/>
          <p:nvPr/>
        </p:nvSpPr>
        <p:spPr>
          <a:xfrm>
            <a:off x="5005136" y="5002225"/>
            <a:ext cx="3428995" cy="1200329"/>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Integrated With Augmented Reality and Virtual Reality</a:t>
            </a:r>
          </a:p>
        </p:txBody>
      </p:sp>
      <p:sp>
        <p:nvSpPr>
          <p:cNvPr id="50" name="TextBox 49">
            <a:extLst>
              <a:ext uri="{FF2B5EF4-FFF2-40B4-BE49-F238E27FC236}">
                <a16:creationId xmlns:a16="http://schemas.microsoft.com/office/drawing/2014/main" id="{5BBE267E-4FB8-4E56-AC4A-4D5BF7CCD402}"/>
              </a:ext>
            </a:extLst>
          </p:cNvPr>
          <p:cNvSpPr txBox="1"/>
          <p:nvPr/>
        </p:nvSpPr>
        <p:spPr>
          <a:xfrm>
            <a:off x="8889056" y="5186890"/>
            <a:ext cx="3056028" cy="830997"/>
          </a:xfrm>
          <a:prstGeom prst="rect">
            <a:avLst/>
          </a:prstGeom>
          <a:noFill/>
          <a:ln>
            <a:noFill/>
          </a:ln>
        </p:spPr>
        <p:txBody>
          <a:bodyPr wrap="square" rtlCol="0" anchor="ctr" anchorCtr="1">
            <a:spAutoFit/>
          </a:bodyPr>
          <a:lstStyle/>
          <a:p>
            <a:pPr algn="ctr"/>
            <a:r>
              <a:rPr lang="en-IN" sz="2400" dirty="0">
                <a:latin typeface="Times New Roman" panose="02020603050405020304" pitchFamily="18" charset="0"/>
                <a:cs typeface="Times New Roman" panose="02020603050405020304" pitchFamily="18" charset="0"/>
              </a:rPr>
              <a:t>Cross Domain Applications</a:t>
            </a:r>
          </a:p>
        </p:txBody>
      </p:sp>
    </p:spTree>
    <p:extLst>
      <p:ext uri="{BB962C8B-B14F-4D97-AF65-F5344CB8AC3E}">
        <p14:creationId xmlns:p14="http://schemas.microsoft.com/office/powerpoint/2010/main" val="13753917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anim calcmode="lin" valueType="num">
                                      <p:cBhvr>
                                        <p:cTn id="14" dur="500" fill="hold"/>
                                        <p:tgtEl>
                                          <p:spTgt spid="44"/>
                                        </p:tgtEl>
                                        <p:attrNameLst>
                                          <p:attrName>ppt_x</p:attrName>
                                        </p:attrNameLst>
                                      </p:cBhvr>
                                      <p:tavLst>
                                        <p:tav tm="0">
                                          <p:val>
                                            <p:strVal val="#ppt_x"/>
                                          </p:val>
                                        </p:tav>
                                        <p:tav tm="100000">
                                          <p:val>
                                            <p:strVal val="#ppt_x"/>
                                          </p:val>
                                        </p:tav>
                                      </p:tavLst>
                                    </p:anim>
                                    <p:anim calcmode="lin" valueType="num">
                                      <p:cBhvr>
                                        <p:cTn id="15" dur="500" fill="hold"/>
                                        <p:tgtEl>
                                          <p:spTgt spid="4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anim calcmode="lin" valueType="num">
                                      <p:cBhvr>
                                        <p:cTn id="19" dur="500" fill="hold"/>
                                        <p:tgtEl>
                                          <p:spTgt spid="38"/>
                                        </p:tgtEl>
                                        <p:attrNameLst>
                                          <p:attrName>ppt_x</p:attrName>
                                        </p:attrNameLst>
                                      </p:cBhvr>
                                      <p:tavLst>
                                        <p:tav tm="0">
                                          <p:val>
                                            <p:strVal val="#ppt_x"/>
                                          </p:val>
                                        </p:tav>
                                        <p:tav tm="100000">
                                          <p:val>
                                            <p:strVal val="#ppt_x"/>
                                          </p:val>
                                        </p:tav>
                                      </p:tavLst>
                                    </p:anim>
                                    <p:anim calcmode="lin" valueType="num">
                                      <p:cBhvr>
                                        <p:cTn id="20" dur="50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anim calcmode="lin" valueType="num">
                                      <p:cBhvr>
                                        <p:cTn id="24" dur="500" fill="hold"/>
                                        <p:tgtEl>
                                          <p:spTgt spid="46"/>
                                        </p:tgtEl>
                                        <p:attrNameLst>
                                          <p:attrName>ppt_x</p:attrName>
                                        </p:attrNameLst>
                                      </p:cBhvr>
                                      <p:tavLst>
                                        <p:tav tm="0">
                                          <p:val>
                                            <p:strVal val="#ppt_x"/>
                                          </p:val>
                                        </p:tav>
                                        <p:tav tm="100000">
                                          <p:val>
                                            <p:strVal val="#ppt_x"/>
                                          </p:val>
                                        </p:tav>
                                      </p:tavLst>
                                    </p:anim>
                                    <p:anim calcmode="lin" valueType="num">
                                      <p:cBhvr>
                                        <p:cTn id="25" dur="500" fill="hold"/>
                                        <p:tgtEl>
                                          <p:spTgt spid="46"/>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anim calcmode="lin" valueType="num">
                                      <p:cBhvr>
                                        <p:cTn id="30" dur="500" fill="hold"/>
                                        <p:tgtEl>
                                          <p:spTgt spid="41"/>
                                        </p:tgtEl>
                                        <p:attrNameLst>
                                          <p:attrName>ppt_x</p:attrName>
                                        </p:attrNameLst>
                                      </p:cBhvr>
                                      <p:tavLst>
                                        <p:tav tm="0">
                                          <p:val>
                                            <p:strVal val="#ppt_x"/>
                                          </p:val>
                                        </p:tav>
                                        <p:tav tm="100000">
                                          <p:val>
                                            <p:strVal val="#ppt_x"/>
                                          </p:val>
                                        </p:tav>
                                      </p:tavLst>
                                    </p:anim>
                                    <p:anim calcmode="lin" valueType="num">
                                      <p:cBhvr>
                                        <p:cTn id="3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anim calcmode="lin" valueType="num">
                                      <p:cBhvr>
                                        <p:cTn id="37" dur="500" fill="hold"/>
                                        <p:tgtEl>
                                          <p:spTgt spid="48"/>
                                        </p:tgtEl>
                                        <p:attrNameLst>
                                          <p:attrName>ppt_x</p:attrName>
                                        </p:attrNameLst>
                                      </p:cBhvr>
                                      <p:tavLst>
                                        <p:tav tm="0">
                                          <p:val>
                                            <p:strVal val="#ppt_x"/>
                                          </p:val>
                                        </p:tav>
                                        <p:tav tm="100000">
                                          <p:val>
                                            <p:strVal val="#ppt_x"/>
                                          </p:val>
                                        </p:tav>
                                      </p:tavLst>
                                    </p:anim>
                                    <p:anim calcmode="lin" valueType="num">
                                      <p:cBhvr>
                                        <p:cTn id="38" dur="500" fill="hold"/>
                                        <p:tgtEl>
                                          <p:spTgt spid="48"/>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42"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anim calcmode="lin" valueType="num">
                                      <p:cBhvr>
                                        <p:cTn id="43" dur="500" fill="hold"/>
                                        <p:tgtEl>
                                          <p:spTgt spid="42"/>
                                        </p:tgtEl>
                                        <p:attrNameLst>
                                          <p:attrName>ppt_x</p:attrName>
                                        </p:attrNameLst>
                                      </p:cBhvr>
                                      <p:tavLst>
                                        <p:tav tm="0">
                                          <p:val>
                                            <p:strVal val="#ppt_x"/>
                                          </p:val>
                                        </p:tav>
                                        <p:tav tm="100000">
                                          <p:val>
                                            <p:strVal val="#ppt_x"/>
                                          </p:val>
                                        </p:tav>
                                      </p:tavLst>
                                    </p:anim>
                                    <p:anim calcmode="lin" valueType="num">
                                      <p:cBhvr>
                                        <p:cTn id="44" dur="5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anim calcmode="lin" valueType="num">
                                      <p:cBhvr>
                                        <p:cTn id="49" dur="500" fill="hold"/>
                                        <p:tgtEl>
                                          <p:spTgt spid="49"/>
                                        </p:tgtEl>
                                        <p:attrNameLst>
                                          <p:attrName>ppt_x</p:attrName>
                                        </p:attrNameLst>
                                      </p:cBhvr>
                                      <p:tavLst>
                                        <p:tav tm="0">
                                          <p:val>
                                            <p:strVal val="#ppt_x"/>
                                          </p:val>
                                        </p:tav>
                                        <p:tav tm="100000">
                                          <p:val>
                                            <p:strVal val="#ppt_x"/>
                                          </p:val>
                                        </p:tav>
                                      </p:tavLst>
                                    </p:anim>
                                    <p:anim calcmode="lin" valueType="num">
                                      <p:cBhvr>
                                        <p:cTn id="50" dur="500" fill="hold"/>
                                        <p:tgtEl>
                                          <p:spTgt spid="4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anim calcmode="lin" valueType="num">
                                      <p:cBhvr>
                                        <p:cTn id="54" dur="500" fill="hold"/>
                                        <p:tgtEl>
                                          <p:spTgt spid="47"/>
                                        </p:tgtEl>
                                        <p:attrNameLst>
                                          <p:attrName>ppt_x</p:attrName>
                                        </p:attrNameLst>
                                      </p:cBhvr>
                                      <p:tavLst>
                                        <p:tav tm="0">
                                          <p:val>
                                            <p:strVal val="#ppt_x"/>
                                          </p:val>
                                        </p:tav>
                                        <p:tav tm="100000">
                                          <p:val>
                                            <p:strVal val="#ppt_x"/>
                                          </p:val>
                                        </p:tav>
                                      </p:tavLst>
                                    </p:anim>
                                    <p:anim calcmode="lin" valueType="num">
                                      <p:cBhvr>
                                        <p:cTn id="55" dur="500" fill="hold"/>
                                        <p:tgtEl>
                                          <p:spTgt spid="47"/>
                                        </p:tgtEl>
                                        <p:attrNameLst>
                                          <p:attrName>ppt_y</p:attrName>
                                        </p:attrNameLst>
                                      </p:cBhvr>
                                      <p:tavLst>
                                        <p:tav tm="0">
                                          <p:val>
                                            <p:strVal val="#ppt_y+.1"/>
                                          </p:val>
                                        </p:tav>
                                        <p:tav tm="100000">
                                          <p:val>
                                            <p:strVal val="#ppt_y"/>
                                          </p:val>
                                        </p:tav>
                                      </p:tavLst>
                                    </p:anim>
                                  </p:childTnLst>
                                </p:cTn>
                              </p:par>
                            </p:childTnLst>
                          </p:cTn>
                        </p:par>
                        <p:par>
                          <p:cTn id="56" fill="hold">
                            <p:stCondLst>
                              <p:cond delay="1500"/>
                            </p:stCondLst>
                            <p:childTnLst>
                              <p:par>
                                <p:cTn id="57" presetID="42"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anim calcmode="lin" valueType="num">
                                      <p:cBhvr>
                                        <p:cTn id="60" dur="500" fill="hold"/>
                                        <p:tgtEl>
                                          <p:spTgt spid="50"/>
                                        </p:tgtEl>
                                        <p:attrNameLst>
                                          <p:attrName>ppt_x</p:attrName>
                                        </p:attrNameLst>
                                      </p:cBhvr>
                                      <p:tavLst>
                                        <p:tav tm="0">
                                          <p:val>
                                            <p:strVal val="#ppt_x"/>
                                          </p:val>
                                        </p:tav>
                                        <p:tav tm="100000">
                                          <p:val>
                                            <p:strVal val="#ppt_x"/>
                                          </p:val>
                                        </p:tav>
                                      </p:tavLst>
                                    </p:anim>
                                    <p:anim calcmode="lin" valueType="num">
                                      <p:cBhvr>
                                        <p:cTn id="61" dur="5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42"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anim calcmode="lin" valueType="num">
                                      <p:cBhvr>
                                        <p:cTn id="66" dur="500" fill="hold"/>
                                        <p:tgtEl>
                                          <p:spTgt spid="43"/>
                                        </p:tgtEl>
                                        <p:attrNameLst>
                                          <p:attrName>ppt_x</p:attrName>
                                        </p:attrNameLst>
                                      </p:cBhvr>
                                      <p:tavLst>
                                        <p:tav tm="0">
                                          <p:val>
                                            <p:strVal val="#ppt_x"/>
                                          </p:val>
                                        </p:tav>
                                        <p:tav tm="100000">
                                          <p:val>
                                            <p:strVal val="#ppt_x"/>
                                          </p:val>
                                        </p:tav>
                                      </p:tavLst>
                                    </p:anim>
                                    <p:anim calcmode="lin" valueType="num">
                                      <p:cBhvr>
                                        <p:cTn id="67" dur="500" fill="hold"/>
                                        <p:tgtEl>
                                          <p:spTgt spid="43"/>
                                        </p:tgtEl>
                                        <p:attrNameLst>
                                          <p:attrName>ppt_y</p:attrName>
                                        </p:attrNameLst>
                                      </p:cBhvr>
                                      <p:tavLst>
                                        <p:tav tm="0">
                                          <p:val>
                                            <p:strVal val="#ppt_y+.1"/>
                                          </p:val>
                                        </p:tav>
                                        <p:tav tm="100000">
                                          <p:val>
                                            <p:strVal val="#ppt_y"/>
                                          </p:val>
                                        </p:tav>
                                      </p:tavLst>
                                    </p:anim>
                                  </p:childTnLst>
                                </p:cTn>
                              </p:par>
                            </p:childTnLst>
                          </p:cTn>
                        </p:par>
                        <p:par>
                          <p:cTn id="68" fill="hold">
                            <p:stCondLst>
                              <p:cond delay="2500"/>
                            </p:stCondLst>
                            <p:childTnLst>
                              <p:par>
                                <p:cTn id="69" presetID="42"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anim calcmode="lin" valueType="num">
                                      <p:cBhvr>
                                        <p:cTn id="72" dur="500" fill="hold"/>
                                        <p:tgtEl>
                                          <p:spTgt spid="40"/>
                                        </p:tgtEl>
                                        <p:attrNameLst>
                                          <p:attrName>ppt_x</p:attrName>
                                        </p:attrNameLst>
                                      </p:cBhvr>
                                      <p:tavLst>
                                        <p:tav tm="0">
                                          <p:val>
                                            <p:strVal val="#ppt_x"/>
                                          </p:val>
                                        </p:tav>
                                        <p:tav tm="100000">
                                          <p:val>
                                            <p:strVal val="#ppt_x"/>
                                          </p:val>
                                        </p:tav>
                                      </p:tavLst>
                                    </p:anim>
                                    <p:anim calcmode="lin" valueType="num">
                                      <p:cBhvr>
                                        <p:cTn id="73" dur="500" fill="hold"/>
                                        <p:tgtEl>
                                          <p:spTgt spid="4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1000"/>
                                        <p:tgtEl>
                                          <p:spTgt spid="45"/>
                                        </p:tgtEl>
                                      </p:cBhvr>
                                    </p:animEffect>
                                    <p:anim calcmode="lin" valueType="num">
                                      <p:cBhvr>
                                        <p:cTn id="77" dur="1000" fill="hold"/>
                                        <p:tgtEl>
                                          <p:spTgt spid="45"/>
                                        </p:tgtEl>
                                        <p:attrNameLst>
                                          <p:attrName>ppt_x</p:attrName>
                                        </p:attrNameLst>
                                      </p:cBhvr>
                                      <p:tavLst>
                                        <p:tav tm="0">
                                          <p:val>
                                            <p:strVal val="#ppt_x"/>
                                          </p:val>
                                        </p:tav>
                                        <p:tav tm="100000">
                                          <p:val>
                                            <p:strVal val="#ppt_x"/>
                                          </p:val>
                                        </p:tav>
                                      </p:tavLst>
                                    </p:anim>
                                    <p:anim calcmode="lin" valueType="num">
                                      <p:cBhvr>
                                        <p:cTn id="7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P spid="41" grpId="0" animBg="1"/>
      <p:bldP spid="42" grpId="0" animBg="1"/>
      <p:bldP spid="43" grpId="0" animBg="1"/>
      <p:bldP spid="44" grpId="0" animBg="1"/>
      <p:bldP spid="45" grpId="0"/>
      <p:bldP spid="46" grpId="0"/>
      <p:bldP spid="47" grpId="0" animBg="1"/>
      <p:bldP spid="48" grpId="0"/>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140" y="54324"/>
            <a:ext cx="7739815" cy="1052408"/>
          </a:xfrm>
        </p:spPr>
        <p:txBody>
          <a:bodyPr>
            <a:normAutofit/>
          </a:bodyPr>
          <a:lstStyle/>
          <a:p>
            <a:pPr algn="ctr"/>
            <a:r>
              <a:rPr lang="en-US" sz="5400" dirty="0">
                <a:latin typeface="Times New Roman" panose="02020603050405020304" pitchFamily="18" charset="0"/>
                <a:cs typeface="Times New Roman" panose="02020603050405020304" pitchFamily="18" charset="0"/>
              </a:rPr>
              <a:t>  </a:t>
            </a:r>
            <a:r>
              <a:rPr lang="en-US" sz="4000" dirty="0">
                <a:solidFill>
                  <a:srgbClr val="002060"/>
                </a:solidFill>
                <a:latin typeface="Times New Roman" panose="02020603050405020304" pitchFamily="18" charset="0"/>
                <a:ea typeface="+mn-ea"/>
                <a:cs typeface="Times New Roman" panose="02020603050405020304" pitchFamily="18" charset="0"/>
              </a:rPr>
              <a:t>KEY COMPONENTS</a:t>
            </a:r>
          </a:p>
        </p:txBody>
      </p:sp>
      <p:pic>
        <p:nvPicPr>
          <p:cNvPr id="7" name="Picture 6" descr="i">
            <a:extLst>
              <a:ext uri="{FF2B5EF4-FFF2-40B4-BE49-F238E27FC236}">
                <a16:creationId xmlns:a16="http://schemas.microsoft.com/office/drawing/2014/main" id="{7F3FBC36-8373-9EB6-E58D-641E8EABD81B}"/>
              </a:ext>
            </a:extLst>
          </p:cNvPr>
          <p:cNvPicPr>
            <a:picLocks noChangeAspect="1"/>
          </p:cNvPicPr>
          <p:nvPr/>
        </p:nvPicPr>
        <p:blipFill>
          <a:blip r:embed="rId2">
            <a:duotone>
              <a:schemeClr val="accent5">
                <a:shade val="45000"/>
                <a:satMod val="135000"/>
              </a:schemeClr>
              <a:prstClr val="white"/>
            </a:duotone>
          </a:blip>
          <a:stretch>
            <a:fillRect/>
          </a:stretch>
        </p:blipFill>
        <p:spPr>
          <a:xfrm>
            <a:off x="1337338" y="1597387"/>
            <a:ext cx="2475191" cy="1316850"/>
          </a:xfrm>
          <a:prstGeom prst="rect">
            <a:avLst/>
          </a:prstGeom>
        </p:spPr>
      </p:pic>
      <p:pic>
        <p:nvPicPr>
          <p:cNvPr id="8" name="Picture 7">
            <a:extLst>
              <a:ext uri="{FF2B5EF4-FFF2-40B4-BE49-F238E27FC236}">
                <a16:creationId xmlns:a16="http://schemas.microsoft.com/office/drawing/2014/main" id="{5D7869EE-BD42-DE80-27E1-AB4D80815FDD}"/>
              </a:ext>
            </a:extLst>
          </p:cNvPr>
          <p:cNvPicPr>
            <a:picLocks noChangeAspect="1"/>
          </p:cNvPicPr>
          <p:nvPr/>
        </p:nvPicPr>
        <p:blipFill>
          <a:blip r:embed="rId3">
            <a:duotone>
              <a:schemeClr val="accent5">
                <a:shade val="45000"/>
                <a:satMod val="135000"/>
              </a:schemeClr>
              <a:prstClr val="white"/>
            </a:duotone>
          </a:blip>
          <a:stretch>
            <a:fillRect/>
          </a:stretch>
        </p:blipFill>
        <p:spPr>
          <a:xfrm>
            <a:off x="3739448" y="2002019"/>
            <a:ext cx="1591194" cy="396274"/>
          </a:xfrm>
          <a:prstGeom prst="rect">
            <a:avLst/>
          </a:prstGeom>
        </p:spPr>
      </p:pic>
      <p:pic>
        <p:nvPicPr>
          <p:cNvPr id="11" name="Picture 10">
            <a:extLst>
              <a:ext uri="{FF2B5EF4-FFF2-40B4-BE49-F238E27FC236}">
                <a16:creationId xmlns:a16="http://schemas.microsoft.com/office/drawing/2014/main" id="{689E0E7E-011D-0AFD-AEB8-CB54C4455412}"/>
              </a:ext>
            </a:extLst>
          </p:cNvPr>
          <p:cNvPicPr>
            <a:picLocks noChangeAspect="1"/>
          </p:cNvPicPr>
          <p:nvPr/>
        </p:nvPicPr>
        <p:blipFill>
          <a:blip r:embed="rId4">
            <a:duotone>
              <a:schemeClr val="accent5">
                <a:shade val="45000"/>
                <a:satMod val="135000"/>
              </a:schemeClr>
              <a:prstClr val="white"/>
            </a:duotone>
          </a:blip>
          <a:stretch>
            <a:fillRect/>
          </a:stretch>
        </p:blipFill>
        <p:spPr>
          <a:xfrm>
            <a:off x="5102605" y="1567019"/>
            <a:ext cx="2475191" cy="1316850"/>
          </a:xfrm>
          <a:prstGeom prst="rect">
            <a:avLst/>
          </a:prstGeom>
        </p:spPr>
      </p:pic>
      <p:pic>
        <p:nvPicPr>
          <p:cNvPr id="12" name="Picture 11">
            <a:extLst>
              <a:ext uri="{FF2B5EF4-FFF2-40B4-BE49-F238E27FC236}">
                <a16:creationId xmlns:a16="http://schemas.microsoft.com/office/drawing/2014/main" id="{9BD36744-8176-1F81-B080-9BEAEAC580DD}"/>
              </a:ext>
            </a:extLst>
          </p:cNvPr>
          <p:cNvPicPr>
            <a:picLocks noChangeAspect="1"/>
          </p:cNvPicPr>
          <p:nvPr/>
        </p:nvPicPr>
        <p:blipFill>
          <a:blip r:embed="rId3">
            <a:duotone>
              <a:schemeClr val="accent5">
                <a:shade val="45000"/>
                <a:satMod val="135000"/>
              </a:schemeClr>
              <a:prstClr val="white"/>
            </a:duotone>
          </a:blip>
          <a:stretch>
            <a:fillRect/>
          </a:stretch>
        </p:blipFill>
        <p:spPr>
          <a:xfrm>
            <a:off x="7536190" y="2002020"/>
            <a:ext cx="1800315" cy="448354"/>
          </a:xfrm>
          <a:prstGeom prst="rect">
            <a:avLst/>
          </a:prstGeom>
        </p:spPr>
      </p:pic>
      <p:pic>
        <p:nvPicPr>
          <p:cNvPr id="13" name="Picture 12">
            <a:extLst>
              <a:ext uri="{FF2B5EF4-FFF2-40B4-BE49-F238E27FC236}">
                <a16:creationId xmlns:a16="http://schemas.microsoft.com/office/drawing/2014/main" id="{4B4B64DD-68F1-D771-61A5-6A6994E06E92}"/>
              </a:ext>
            </a:extLst>
          </p:cNvPr>
          <p:cNvPicPr>
            <a:picLocks noChangeAspect="1"/>
          </p:cNvPicPr>
          <p:nvPr/>
        </p:nvPicPr>
        <p:blipFill>
          <a:blip r:embed="rId5">
            <a:duotone>
              <a:schemeClr val="accent5">
                <a:shade val="45000"/>
                <a:satMod val="135000"/>
              </a:schemeClr>
              <a:prstClr val="white"/>
            </a:duotone>
          </a:blip>
          <a:stretch>
            <a:fillRect/>
          </a:stretch>
        </p:blipFill>
        <p:spPr>
          <a:xfrm>
            <a:off x="9067396" y="1597387"/>
            <a:ext cx="2475191" cy="1310754"/>
          </a:xfrm>
          <a:prstGeom prst="rect">
            <a:avLst/>
          </a:prstGeom>
        </p:spPr>
      </p:pic>
      <p:pic>
        <p:nvPicPr>
          <p:cNvPr id="14" name="Picture 13">
            <a:extLst>
              <a:ext uri="{FF2B5EF4-FFF2-40B4-BE49-F238E27FC236}">
                <a16:creationId xmlns:a16="http://schemas.microsoft.com/office/drawing/2014/main" id="{33F2593B-B0C2-825C-5B01-47D7B1514A6D}"/>
              </a:ext>
            </a:extLst>
          </p:cNvPr>
          <p:cNvPicPr>
            <a:picLocks noChangeAspect="1"/>
          </p:cNvPicPr>
          <p:nvPr/>
        </p:nvPicPr>
        <p:blipFill>
          <a:blip r:embed="rId6">
            <a:duotone>
              <a:schemeClr val="accent5">
                <a:shade val="45000"/>
                <a:satMod val="135000"/>
              </a:schemeClr>
              <a:prstClr val="white"/>
            </a:duotone>
          </a:blip>
          <a:stretch>
            <a:fillRect/>
          </a:stretch>
        </p:blipFill>
        <p:spPr>
          <a:xfrm>
            <a:off x="9714594" y="2200156"/>
            <a:ext cx="2066723" cy="3060457"/>
          </a:xfrm>
          <a:prstGeom prst="rect">
            <a:avLst/>
          </a:prstGeom>
        </p:spPr>
      </p:pic>
      <p:pic>
        <p:nvPicPr>
          <p:cNvPr id="15" name="Picture 14">
            <a:extLst>
              <a:ext uri="{FF2B5EF4-FFF2-40B4-BE49-F238E27FC236}">
                <a16:creationId xmlns:a16="http://schemas.microsoft.com/office/drawing/2014/main" id="{CD7D7627-EF3B-CABE-8034-8F5A4B6BA9A4}"/>
              </a:ext>
            </a:extLst>
          </p:cNvPr>
          <p:cNvPicPr>
            <a:picLocks noChangeAspect="1"/>
          </p:cNvPicPr>
          <p:nvPr/>
        </p:nvPicPr>
        <p:blipFill>
          <a:blip r:embed="rId7">
            <a:duotone>
              <a:schemeClr val="accent5">
                <a:shade val="45000"/>
                <a:satMod val="135000"/>
              </a:schemeClr>
              <a:prstClr val="white"/>
            </a:duotone>
          </a:blip>
          <a:stretch>
            <a:fillRect/>
          </a:stretch>
        </p:blipFill>
        <p:spPr>
          <a:xfrm>
            <a:off x="8134716" y="5112722"/>
            <a:ext cx="2469094" cy="1316850"/>
          </a:xfrm>
          <a:prstGeom prst="rect">
            <a:avLst/>
          </a:prstGeom>
        </p:spPr>
      </p:pic>
      <p:pic>
        <p:nvPicPr>
          <p:cNvPr id="16" name="Picture 15">
            <a:extLst>
              <a:ext uri="{FF2B5EF4-FFF2-40B4-BE49-F238E27FC236}">
                <a16:creationId xmlns:a16="http://schemas.microsoft.com/office/drawing/2014/main" id="{4246BED2-1861-260D-A0E2-150DF479261F}"/>
              </a:ext>
            </a:extLst>
          </p:cNvPr>
          <p:cNvPicPr>
            <a:picLocks noChangeAspect="1"/>
          </p:cNvPicPr>
          <p:nvPr/>
        </p:nvPicPr>
        <p:blipFill>
          <a:blip r:embed="rId8">
            <a:duotone>
              <a:schemeClr val="accent5">
                <a:shade val="45000"/>
                <a:satMod val="135000"/>
              </a:schemeClr>
              <a:prstClr val="white"/>
            </a:duotone>
          </a:blip>
          <a:stretch>
            <a:fillRect/>
          </a:stretch>
        </p:blipFill>
        <p:spPr>
          <a:xfrm>
            <a:off x="6621313" y="5573010"/>
            <a:ext cx="1597290" cy="396274"/>
          </a:xfrm>
          <a:prstGeom prst="rect">
            <a:avLst/>
          </a:prstGeom>
        </p:spPr>
      </p:pic>
      <p:pic>
        <p:nvPicPr>
          <p:cNvPr id="17" name="Picture 16">
            <a:extLst>
              <a:ext uri="{FF2B5EF4-FFF2-40B4-BE49-F238E27FC236}">
                <a16:creationId xmlns:a16="http://schemas.microsoft.com/office/drawing/2014/main" id="{519D87DD-A513-31A8-8ACF-1A917967E30F}"/>
              </a:ext>
            </a:extLst>
          </p:cNvPr>
          <p:cNvPicPr>
            <a:picLocks noChangeAspect="1"/>
          </p:cNvPicPr>
          <p:nvPr/>
        </p:nvPicPr>
        <p:blipFill>
          <a:blip r:embed="rId9">
            <a:duotone>
              <a:schemeClr val="accent5">
                <a:shade val="45000"/>
                <a:satMod val="135000"/>
              </a:schemeClr>
              <a:prstClr val="white"/>
            </a:duotone>
          </a:blip>
          <a:stretch>
            <a:fillRect/>
          </a:stretch>
        </p:blipFill>
        <p:spPr>
          <a:xfrm>
            <a:off x="4413637" y="5112722"/>
            <a:ext cx="2475191" cy="1341236"/>
          </a:xfrm>
          <a:prstGeom prst="rect">
            <a:avLst/>
          </a:prstGeom>
        </p:spPr>
      </p:pic>
    </p:spTree>
    <p:extLst>
      <p:ext uri="{BB962C8B-B14F-4D97-AF65-F5344CB8AC3E}">
        <p14:creationId xmlns:p14="http://schemas.microsoft.com/office/powerpoint/2010/main" val="328457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fmla="#ppt_w*sin(2.5*pi*$)">
                                          <p:val>
                                            <p:fltVal val="0"/>
                                          </p:val>
                                        </p:tav>
                                        <p:tav tm="100000">
                                          <p:val>
                                            <p:fltVal val="1"/>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17"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 fill="hold"/>
                                        <p:tgtEl>
                                          <p:spTgt spid="8"/>
                                        </p:tgtEl>
                                        <p:attrNameLst>
                                          <p:attrName>ppt_w</p:attrName>
                                        </p:attrNameLst>
                                      </p:cBhvr>
                                      <p:tavLst>
                                        <p:tav tm="0">
                                          <p:val>
                                            <p:fltVal val="0"/>
                                          </p:val>
                                        </p:tav>
                                        <p:tav tm="100000">
                                          <p:val>
                                            <p:strVal val="#ppt_w"/>
                                          </p:val>
                                        </p:tav>
                                      </p:tavLst>
                                    </p:anim>
                                    <p:anim calcmode="lin" valueType="num">
                                      <p:cBhvr>
                                        <p:cTn id="13" dur="10" fill="hold"/>
                                        <p:tgtEl>
                                          <p:spTgt spid="8"/>
                                        </p:tgtEl>
                                        <p:attrNameLst>
                                          <p:attrName>ppt_h</p:attrName>
                                        </p:attrNameLst>
                                      </p:cBhvr>
                                      <p:tavLst>
                                        <p:tav tm="0">
                                          <p:val>
                                            <p:strVal val="#ppt_h"/>
                                          </p:val>
                                        </p:tav>
                                        <p:tav tm="100000">
                                          <p:val>
                                            <p:strVal val="#ppt_h"/>
                                          </p:val>
                                        </p:tav>
                                      </p:tavLst>
                                    </p:anim>
                                  </p:childTnLst>
                                </p:cTn>
                              </p:par>
                            </p:childTnLst>
                          </p:cTn>
                        </p:par>
                        <p:par>
                          <p:cTn id="14" fill="hold">
                            <p:stCondLst>
                              <p:cond delay="1010"/>
                            </p:stCondLst>
                            <p:childTnLst>
                              <p:par>
                                <p:cTn id="15" presetID="17"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 fill="hold"/>
                                        <p:tgtEl>
                                          <p:spTgt spid="8"/>
                                        </p:tgtEl>
                                        <p:attrNameLst>
                                          <p:attrName>ppt_w</p:attrName>
                                        </p:attrNameLst>
                                      </p:cBhvr>
                                      <p:tavLst>
                                        <p:tav tm="0">
                                          <p:val>
                                            <p:fltVal val="0"/>
                                          </p:val>
                                        </p:tav>
                                        <p:tav tm="100000">
                                          <p:val>
                                            <p:strVal val="#ppt_w"/>
                                          </p:val>
                                        </p:tav>
                                      </p:tavLst>
                                    </p:anim>
                                    <p:anim calcmode="lin" valueType="num">
                                      <p:cBhvr>
                                        <p:cTn id="18" dur="10" fill="hold"/>
                                        <p:tgtEl>
                                          <p:spTgt spid="8"/>
                                        </p:tgtEl>
                                        <p:attrNameLst>
                                          <p:attrName>ppt_h</p:attrName>
                                        </p:attrNameLst>
                                      </p:cBhvr>
                                      <p:tavLst>
                                        <p:tav tm="0">
                                          <p:val>
                                            <p:strVal val="#ppt_h"/>
                                          </p:val>
                                        </p:tav>
                                        <p:tav tm="100000">
                                          <p:val>
                                            <p:strVal val="#ppt_h"/>
                                          </p:val>
                                        </p:tav>
                                      </p:tavLst>
                                    </p:anim>
                                  </p:childTnLst>
                                </p:cTn>
                              </p:par>
                            </p:childTnLst>
                          </p:cTn>
                        </p:par>
                        <p:par>
                          <p:cTn id="19" fill="hold">
                            <p:stCondLst>
                              <p:cond delay="1020"/>
                            </p:stCondLst>
                            <p:childTnLst>
                              <p:par>
                                <p:cTn id="20" presetID="17" presetClass="entr" presetSubtype="1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 fill="hold"/>
                                        <p:tgtEl>
                                          <p:spTgt spid="8"/>
                                        </p:tgtEl>
                                        <p:attrNameLst>
                                          <p:attrName>ppt_w</p:attrName>
                                        </p:attrNameLst>
                                      </p:cBhvr>
                                      <p:tavLst>
                                        <p:tav tm="0">
                                          <p:val>
                                            <p:fltVal val="0"/>
                                          </p:val>
                                        </p:tav>
                                        <p:tav tm="100000">
                                          <p:val>
                                            <p:strVal val="#ppt_w"/>
                                          </p:val>
                                        </p:tav>
                                      </p:tavLst>
                                    </p:anim>
                                    <p:anim calcmode="lin" valueType="num">
                                      <p:cBhvr>
                                        <p:cTn id="23" dur="10" fill="hold"/>
                                        <p:tgtEl>
                                          <p:spTgt spid="8"/>
                                        </p:tgtEl>
                                        <p:attrNameLst>
                                          <p:attrName>ppt_h</p:attrName>
                                        </p:attrNameLst>
                                      </p:cBhvr>
                                      <p:tavLst>
                                        <p:tav tm="0">
                                          <p:val>
                                            <p:strVal val="#ppt_h"/>
                                          </p:val>
                                        </p:tav>
                                        <p:tav tm="100000">
                                          <p:val>
                                            <p:strVal val="#ppt_h"/>
                                          </p:val>
                                        </p:tav>
                                      </p:tavLst>
                                    </p:anim>
                                  </p:childTnLst>
                                </p:cTn>
                              </p:par>
                            </p:childTnLst>
                          </p:cTn>
                        </p:par>
                        <p:par>
                          <p:cTn id="24" fill="hold">
                            <p:stCondLst>
                              <p:cond delay="1030"/>
                            </p:stCondLst>
                            <p:childTnLst>
                              <p:par>
                                <p:cTn id="25" presetID="19" presetClass="entr" presetSubtype="1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fmla="#ppt_w*sin(2.5*pi*$)">
                                          <p:val>
                                            <p:fltVal val="0"/>
                                          </p:val>
                                        </p:tav>
                                        <p:tav tm="100000">
                                          <p:val>
                                            <p:fltVal val="1"/>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childTnLst>
                                </p:cTn>
                              </p:par>
                            </p:childTnLst>
                          </p:cTn>
                        </p:par>
                        <p:par>
                          <p:cTn id="29" fill="hold">
                            <p:stCondLst>
                              <p:cond delay="2030"/>
                            </p:stCondLst>
                            <p:childTnLst>
                              <p:par>
                                <p:cTn id="30" presetID="17"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 fill="hold"/>
                                        <p:tgtEl>
                                          <p:spTgt spid="12"/>
                                        </p:tgtEl>
                                        <p:attrNameLst>
                                          <p:attrName>ppt_w</p:attrName>
                                        </p:attrNameLst>
                                      </p:cBhvr>
                                      <p:tavLst>
                                        <p:tav tm="0">
                                          <p:val>
                                            <p:fltVal val="0"/>
                                          </p:val>
                                        </p:tav>
                                        <p:tav tm="100000">
                                          <p:val>
                                            <p:strVal val="#ppt_w"/>
                                          </p:val>
                                        </p:tav>
                                      </p:tavLst>
                                    </p:anim>
                                    <p:anim calcmode="lin" valueType="num">
                                      <p:cBhvr>
                                        <p:cTn id="33" dur="10" fill="hold"/>
                                        <p:tgtEl>
                                          <p:spTgt spid="12"/>
                                        </p:tgtEl>
                                        <p:attrNameLst>
                                          <p:attrName>ppt_h</p:attrName>
                                        </p:attrNameLst>
                                      </p:cBhvr>
                                      <p:tavLst>
                                        <p:tav tm="0">
                                          <p:val>
                                            <p:strVal val="#ppt_h"/>
                                          </p:val>
                                        </p:tav>
                                        <p:tav tm="100000">
                                          <p:val>
                                            <p:strVal val="#ppt_h"/>
                                          </p:val>
                                        </p:tav>
                                      </p:tavLst>
                                    </p:anim>
                                  </p:childTnLst>
                                </p:cTn>
                              </p:par>
                            </p:childTnLst>
                          </p:cTn>
                        </p:par>
                        <p:par>
                          <p:cTn id="34" fill="hold">
                            <p:stCondLst>
                              <p:cond delay="2040"/>
                            </p:stCondLst>
                            <p:childTnLst>
                              <p:par>
                                <p:cTn id="35" presetID="19" presetClass="entr" presetSubtype="1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fmla="#ppt_w*sin(2.5*pi*$)">
                                          <p:val>
                                            <p:fltVal val="0"/>
                                          </p:val>
                                        </p:tav>
                                        <p:tav tm="100000">
                                          <p:val>
                                            <p:fltVal val="1"/>
                                          </p:val>
                                        </p:tav>
                                      </p:tavLst>
                                    </p:anim>
                                    <p:anim calcmode="lin" valueType="num">
                                      <p:cBhvr>
                                        <p:cTn id="38" dur="1000" fill="hold"/>
                                        <p:tgtEl>
                                          <p:spTgt spid="13"/>
                                        </p:tgtEl>
                                        <p:attrNameLst>
                                          <p:attrName>ppt_h</p:attrName>
                                        </p:attrNameLst>
                                      </p:cBhvr>
                                      <p:tavLst>
                                        <p:tav tm="0">
                                          <p:val>
                                            <p:strVal val="#ppt_h"/>
                                          </p:val>
                                        </p:tav>
                                        <p:tav tm="100000">
                                          <p:val>
                                            <p:strVal val="#ppt_h"/>
                                          </p:val>
                                        </p:tav>
                                      </p:tavLst>
                                    </p:anim>
                                  </p:childTnLst>
                                </p:cTn>
                              </p:par>
                            </p:childTnLst>
                          </p:cTn>
                        </p:par>
                        <p:par>
                          <p:cTn id="39" fill="hold">
                            <p:stCondLst>
                              <p:cond delay="3040"/>
                            </p:stCondLst>
                            <p:childTnLst>
                              <p:par>
                                <p:cTn id="40" presetID="17" presetClass="entr" presetSubtype="1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0" fill="hold"/>
                                        <p:tgtEl>
                                          <p:spTgt spid="14"/>
                                        </p:tgtEl>
                                        <p:attrNameLst>
                                          <p:attrName>ppt_w</p:attrName>
                                        </p:attrNameLst>
                                      </p:cBhvr>
                                      <p:tavLst>
                                        <p:tav tm="0">
                                          <p:val>
                                            <p:fltVal val="0"/>
                                          </p:val>
                                        </p:tav>
                                        <p:tav tm="100000">
                                          <p:val>
                                            <p:strVal val="#ppt_w"/>
                                          </p:val>
                                        </p:tav>
                                      </p:tavLst>
                                    </p:anim>
                                    <p:anim calcmode="lin" valueType="num">
                                      <p:cBhvr>
                                        <p:cTn id="43" dur="10" fill="hold"/>
                                        <p:tgtEl>
                                          <p:spTgt spid="14"/>
                                        </p:tgtEl>
                                        <p:attrNameLst>
                                          <p:attrName>ppt_h</p:attrName>
                                        </p:attrNameLst>
                                      </p:cBhvr>
                                      <p:tavLst>
                                        <p:tav tm="0">
                                          <p:val>
                                            <p:strVal val="#ppt_h"/>
                                          </p:val>
                                        </p:tav>
                                        <p:tav tm="100000">
                                          <p:val>
                                            <p:strVal val="#ppt_h"/>
                                          </p:val>
                                        </p:tav>
                                      </p:tavLst>
                                    </p:anim>
                                  </p:childTnLst>
                                </p:cTn>
                              </p:par>
                            </p:childTnLst>
                          </p:cTn>
                        </p:par>
                        <p:par>
                          <p:cTn id="44" fill="hold">
                            <p:stCondLst>
                              <p:cond delay="3050"/>
                            </p:stCondLst>
                            <p:childTnLst>
                              <p:par>
                                <p:cTn id="45" presetID="19" presetClass="entr" presetSubtype="1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fmla="#ppt_w*sin(2.5*pi*$)">
                                          <p:val>
                                            <p:fltVal val="0"/>
                                          </p:val>
                                        </p:tav>
                                        <p:tav tm="100000">
                                          <p:val>
                                            <p:fltVal val="1"/>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childTnLst>
                                </p:cTn>
                              </p:par>
                            </p:childTnLst>
                          </p:cTn>
                        </p:par>
                        <p:par>
                          <p:cTn id="49" fill="hold">
                            <p:stCondLst>
                              <p:cond delay="4050"/>
                            </p:stCondLst>
                            <p:childTnLst>
                              <p:par>
                                <p:cTn id="50" presetID="17" presetClass="entr" presetSubtype="10"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10" fill="hold"/>
                                        <p:tgtEl>
                                          <p:spTgt spid="16"/>
                                        </p:tgtEl>
                                        <p:attrNameLst>
                                          <p:attrName>ppt_w</p:attrName>
                                        </p:attrNameLst>
                                      </p:cBhvr>
                                      <p:tavLst>
                                        <p:tav tm="0">
                                          <p:val>
                                            <p:fltVal val="0"/>
                                          </p:val>
                                        </p:tav>
                                        <p:tav tm="100000">
                                          <p:val>
                                            <p:strVal val="#ppt_w"/>
                                          </p:val>
                                        </p:tav>
                                      </p:tavLst>
                                    </p:anim>
                                    <p:anim calcmode="lin" valueType="num">
                                      <p:cBhvr>
                                        <p:cTn id="53" dur="10" fill="hold"/>
                                        <p:tgtEl>
                                          <p:spTgt spid="16"/>
                                        </p:tgtEl>
                                        <p:attrNameLst>
                                          <p:attrName>ppt_h</p:attrName>
                                        </p:attrNameLst>
                                      </p:cBhvr>
                                      <p:tavLst>
                                        <p:tav tm="0">
                                          <p:val>
                                            <p:strVal val="#ppt_h"/>
                                          </p:val>
                                        </p:tav>
                                        <p:tav tm="100000">
                                          <p:val>
                                            <p:strVal val="#ppt_h"/>
                                          </p:val>
                                        </p:tav>
                                      </p:tavLst>
                                    </p:anim>
                                  </p:childTnLst>
                                </p:cTn>
                              </p:par>
                            </p:childTnLst>
                          </p:cTn>
                        </p:par>
                        <p:par>
                          <p:cTn id="54" fill="hold">
                            <p:stCondLst>
                              <p:cond delay="4060"/>
                            </p:stCondLst>
                            <p:childTnLst>
                              <p:par>
                                <p:cTn id="55" presetID="19"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1000" fill="hold"/>
                                        <p:tgtEl>
                                          <p:spTgt spid="17"/>
                                        </p:tgtEl>
                                        <p:attrNameLst>
                                          <p:attrName>ppt_w</p:attrName>
                                        </p:attrNameLst>
                                      </p:cBhvr>
                                      <p:tavLst>
                                        <p:tav tm="0" fmla="#ppt_w*sin(2.5*pi*$)">
                                          <p:val>
                                            <p:fltVal val="0"/>
                                          </p:val>
                                        </p:tav>
                                        <p:tav tm="100000">
                                          <p:val>
                                            <p:fltVal val="1"/>
                                          </p:val>
                                        </p:tav>
                                      </p:tavLst>
                                    </p:anim>
                                    <p:anim calcmode="lin" valueType="num">
                                      <p:cBhvr>
                                        <p:cTn id="58" dur="1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14F1AF-28C4-4515-7F37-CB0E15567459}"/>
              </a:ext>
            </a:extLst>
          </p:cNvPr>
          <p:cNvSpPr txBox="1"/>
          <p:nvPr/>
        </p:nvSpPr>
        <p:spPr>
          <a:xfrm>
            <a:off x="1399592" y="550508"/>
            <a:ext cx="10656000" cy="6192000"/>
          </a:xfrm>
          <a:prstGeom prst="rect">
            <a:avLst/>
          </a:prstGeom>
          <a:noFill/>
          <a:ln>
            <a:noFill/>
          </a:ln>
        </p:spPr>
        <p:txBody>
          <a:bodyPr wrap="square">
            <a:spAutoFit/>
          </a:bodyPr>
          <a:lstStyle/>
          <a:p>
            <a:pPr marL="457200" indent="-457200">
              <a:buFont typeface="Arial" panose="020B0604020202020204" pitchFamily="34" charset="0"/>
              <a:buChar char="•"/>
            </a:pPr>
            <a:r>
              <a:rPr lang="en-US" sz="2400" i="1" dirty="0">
                <a:solidFill>
                  <a:srgbClr val="0070C0"/>
                </a:solidFill>
                <a:latin typeface="Times New Roman" panose="02020603050405020304" pitchFamily="18" charset="0"/>
                <a:cs typeface="Times New Roman" panose="02020603050405020304" pitchFamily="18" charset="0"/>
              </a:rPr>
              <a:t>Image Acquisition: </a:t>
            </a:r>
            <a:r>
              <a:rPr lang="en-US" sz="2400" dirty="0">
                <a:latin typeface="Times New Roman" panose="02020603050405020304" pitchFamily="18" charset="0"/>
                <a:cs typeface="Times New Roman" panose="02020603050405020304" pitchFamily="18" charset="0"/>
              </a:rPr>
              <a:t>Gathering visual data from cameras, sensors, or other imaging devices.</a:t>
            </a:r>
          </a:p>
          <a:p>
            <a:pPr marL="457200" indent="-457200" algn="just">
              <a:buFont typeface="Arial" panose="020B0604020202020204" pitchFamily="34" charset="0"/>
              <a:buChar char="•"/>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i="1" dirty="0">
                <a:solidFill>
                  <a:srgbClr val="0070C0"/>
                </a:solidFill>
                <a:latin typeface="Times New Roman" panose="02020603050405020304" pitchFamily="18" charset="0"/>
                <a:cs typeface="Times New Roman" panose="02020603050405020304" pitchFamily="18" charset="0"/>
              </a:rPr>
              <a:t>Preprocessing:</a:t>
            </a:r>
            <a:r>
              <a:rPr lang="en-US" sz="2400" dirty="0">
                <a:latin typeface="Times New Roman" panose="02020603050405020304" pitchFamily="18" charset="0"/>
                <a:cs typeface="Times New Roman" panose="02020603050405020304" pitchFamily="18" charset="0"/>
              </a:rPr>
              <a:t> Enhancing and cleaning the acquired images to improve their quality and facilitate subsequent analysis.</a:t>
            </a:r>
          </a:p>
          <a:p>
            <a:pPr marL="457200" indent="-457200">
              <a:buFont typeface="Arial" panose="020B0604020202020204" pitchFamily="34" charset="0"/>
              <a:buChar char="•"/>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i="1" dirty="0">
                <a:solidFill>
                  <a:srgbClr val="0070C0"/>
                </a:solidFill>
                <a:latin typeface="Times New Roman" panose="02020603050405020304" pitchFamily="18" charset="0"/>
                <a:cs typeface="Times New Roman" panose="02020603050405020304" pitchFamily="18" charset="0"/>
              </a:rPr>
              <a:t>Image Segmentation: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Partitioning images into meaningful regions or segments to facilitate higher-level analysis.</a:t>
            </a:r>
          </a:p>
          <a:p>
            <a:pPr marL="457200" indent="-457200">
              <a:buFont typeface="Arial" panose="020B0604020202020204" pitchFamily="34" charset="0"/>
              <a:buChar char="•"/>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i="1" dirty="0">
                <a:solidFill>
                  <a:srgbClr val="0070C0"/>
                </a:solidFill>
                <a:latin typeface="Times New Roman" panose="02020603050405020304" pitchFamily="18" charset="0"/>
                <a:cs typeface="Times New Roman" panose="02020603050405020304" pitchFamily="18" charset="0"/>
              </a:rPr>
              <a:t>Feature Extraction:</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Identifying and extracting relevant features from images, such as edges, corners, textures, or color distributions.</a:t>
            </a:r>
          </a:p>
          <a:p>
            <a:pPr marL="457200" indent="-457200">
              <a:buFont typeface="Arial" panose="020B0604020202020204" pitchFamily="34" charset="0"/>
              <a:buChar char="•"/>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i="1" dirty="0">
                <a:solidFill>
                  <a:srgbClr val="0070C0"/>
                </a:solidFill>
                <a:latin typeface="Times New Roman" panose="02020603050405020304" pitchFamily="18" charset="0"/>
                <a:cs typeface="Times New Roman" panose="02020603050405020304" pitchFamily="18" charset="0"/>
              </a:rPr>
              <a:t>Object Detection: </a:t>
            </a:r>
            <a:r>
              <a:rPr lang="en-US" sz="2400" dirty="0">
                <a:latin typeface="Times New Roman" panose="02020603050405020304" pitchFamily="18" charset="0"/>
                <a:cs typeface="Times New Roman" panose="02020603050405020304" pitchFamily="18" charset="0"/>
              </a:rPr>
              <a:t>Identifying and categorizing objects or patterns within images or video streams.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679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86FDC-B343-0683-2E70-DAD63EED9E01}"/>
              </a:ext>
            </a:extLst>
          </p:cNvPr>
          <p:cNvPicPr>
            <a:picLocks noChangeAspect="1"/>
          </p:cNvPicPr>
          <p:nvPr/>
        </p:nvPicPr>
        <p:blipFill>
          <a:blip r:embed="rId2"/>
          <a:stretch>
            <a:fillRect/>
          </a:stretch>
        </p:blipFill>
        <p:spPr>
          <a:xfrm>
            <a:off x="823430" y="3339698"/>
            <a:ext cx="5905499" cy="315277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141B136-CB41-93E3-32DA-19C796C3599E}"/>
              </a:ext>
            </a:extLst>
          </p:cNvPr>
          <p:cNvPicPr>
            <a:picLocks noChangeAspect="1"/>
          </p:cNvPicPr>
          <p:nvPr/>
        </p:nvPicPr>
        <p:blipFill>
          <a:blip r:embed="rId3"/>
          <a:stretch>
            <a:fillRect/>
          </a:stretch>
        </p:blipFill>
        <p:spPr>
          <a:xfrm>
            <a:off x="7018177" y="145986"/>
            <a:ext cx="4993212" cy="6346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371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8"/>
                                        </p:tgtEl>
                                        <p:attrNameLst>
                                          <p:attrName>r</p:attrName>
                                        </p:attrNameLst>
                                      </p:cBhvr>
                                    </p:animRot>
                                  </p:childTnLst>
                                </p:cTn>
                              </p:par>
                            </p:childTnLst>
                          </p:cTn>
                        </p:par>
                        <p:par>
                          <p:cTn id="7" fill="hold">
                            <p:stCondLst>
                              <p:cond delay="500"/>
                            </p:stCondLst>
                            <p:childTnLst>
                              <p:par>
                                <p:cTn id="8" presetID="8" presetClass="emph" presetSubtype="0" fill="hold" nodeType="afterEffect">
                                  <p:stCondLst>
                                    <p:cond delay="0"/>
                                  </p:stCondLst>
                                  <p:childTnLst>
                                    <p:animRot by="21600000">
                                      <p:cBhvr>
                                        <p:cTn id="9" dur="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263999-1B59-F758-7A87-A1B6430A8C20}"/>
              </a:ext>
            </a:extLst>
          </p:cNvPr>
          <p:cNvPicPr>
            <a:picLocks noChangeAspect="1"/>
          </p:cNvPicPr>
          <p:nvPr/>
        </p:nvPicPr>
        <p:blipFill>
          <a:blip r:embed="rId2"/>
          <a:stretch>
            <a:fillRect/>
          </a:stretch>
        </p:blipFill>
        <p:spPr>
          <a:xfrm>
            <a:off x="2244887" y="0"/>
            <a:ext cx="8504657" cy="1682642"/>
          </a:xfrm>
          <a:prstGeom prst="rect">
            <a:avLst/>
          </a:prstGeom>
        </p:spPr>
      </p:pic>
      <p:sp>
        <p:nvSpPr>
          <p:cNvPr id="7" name="TextBox 6">
            <a:extLst>
              <a:ext uri="{FF2B5EF4-FFF2-40B4-BE49-F238E27FC236}">
                <a16:creationId xmlns:a16="http://schemas.microsoft.com/office/drawing/2014/main" id="{F24C6A0A-9606-DC17-4152-9C488ABBC81D}"/>
              </a:ext>
            </a:extLst>
          </p:cNvPr>
          <p:cNvSpPr txBox="1"/>
          <p:nvPr/>
        </p:nvSpPr>
        <p:spPr>
          <a:xfrm>
            <a:off x="1442456" y="3897160"/>
            <a:ext cx="10573081" cy="369332"/>
          </a:xfrm>
          <a:prstGeom prst="rect">
            <a:avLst/>
          </a:prstGeom>
          <a:noFill/>
          <a:ln>
            <a:solidFill>
              <a:schemeClr val="bg2"/>
            </a:solidFill>
          </a:ln>
        </p:spPr>
        <p:txBody>
          <a:bodyPr wrap="square" rtlCol="0" anchor="ctr" anchorCtr="1">
            <a:spAutoFit/>
          </a:bodyPr>
          <a:lstStyle/>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1448A9F-9977-AD3D-A43E-484489542E3B}"/>
              </a:ext>
            </a:extLst>
          </p:cNvPr>
          <p:cNvSpPr txBox="1"/>
          <p:nvPr/>
        </p:nvSpPr>
        <p:spPr>
          <a:xfrm>
            <a:off x="1652337" y="1977244"/>
            <a:ext cx="10170695" cy="3970318"/>
          </a:xfrm>
          <a:prstGeom prst="rect">
            <a:avLst/>
          </a:prstGeom>
          <a:noFill/>
          <a:ln>
            <a:noFill/>
          </a:ln>
        </p:spPr>
        <p:txBody>
          <a:bodyPr wrap="square" rtlCol="0" anchor="ctr" anchorCtr="1">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Product Recognition and Categorization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Inventory Management</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Planogram Compliance</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Checkout and Payment Automation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Customer Analytics</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Personalized Recommendations</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Loss Prevention</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Visual Search and Product Discovery</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Augmented Reality(AR) and Virtual Try-on</a:t>
            </a:r>
          </a:p>
        </p:txBody>
      </p:sp>
    </p:spTree>
    <p:extLst>
      <p:ext uri="{BB962C8B-B14F-4D97-AF65-F5344CB8AC3E}">
        <p14:creationId xmlns:p14="http://schemas.microsoft.com/office/powerpoint/2010/main" val="88361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34" presetClass="emph" presetSubtype="0" fill="hold" grpId="0" nodeType="after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8"/>
                                        </p:tgtEl>
                                        <p:attrNameLst>
                                          <p:attrName>ppt_x</p:attrName>
                                          <p:attrName>ppt_y</p:attrName>
                                        </p:attrNameLst>
                                      </p:cBhvr>
                                    </p:animMotion>
                                    <p:animRot by="1500000">
                                      <p:cBhvr>
                                        <p:cTn id="11" dur="125" fill="hold">
                                          <p:stCondLst>
                                            <p:cond delay="0"/>
                                          </p:stCondLst>
                                        </p:cTn>
                                        <p:tgtEl>
                                          <p:spTgt spid="8"/>
                                        </p:tgtEl>
                                        <p:attrNameLst>
                                          <p:attrName>r</p:attrName>
                                        </p:attrNameLst>
                                      </p:cBhvr>
                                    </p:animRot>
                                    <p:animRot by="-1500000">
                                      <p:cBhvr>
                                        <p:cTn id="12" dur="125" fill="hold">
                                          <p:stCondLst>
                                            <p:cond delay="125"/>
                                          </p:stCondLst>
                                        </p:cTn>
                                        <p:tgtEl>
                                          <p:spTgt spid="8"/>
                                        </p:tgtEl>
                                        <p:attrNameLst>
                                          <p:attrName>r</p:attrName>
                                        </p:attrNameLst>
                                      </p:cBhvr>
                                    </p:animRot>
                                    <p:animRot by="-1500000">
                                      <p:cBhvr>
                                        <p:cTn id="13" dur="125" fill="hold">
                                          <p:stCondLst>
                                            <p:cond delay="250"/>
                                          </p:stCondLst>
                                        </p:cTn>
                                        <p:tgtEl>
                                          <p:spTgt spid="8"/>
                                        </p:tgtEl>
                                        <p:attrNameLst>
                                          <p:attrName>r</p:attrName>
                                        </p:attrNameLst>
                                      </p:cBhvr>
                                    </p:animRot>
                                    <p:animRot by="1500000">
                                      <p:cBhvr>
                                        <p:cTn id="14"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A2C39-052D-046F-8D58-32B7E995E794}"/>
              </a:ext>
            </a:extLst>
          </p:cNvPr>
          <p:cNvPicPr>
            <a:picLocks noChangeAspect="1"/>
          </p:cNvPicPr>
          <p:nvPr/>
        </p:nvPicPr>
        <p:blipFill>
          <a:blip r:embed="rId2"/>
          <a:stretch>
            <a:fillRect/>
          </a:stretch>
        </p:blipFill>
        <p:spPr>
          <a:xfrm>
            <a:off x="3220422" y="2073533"/>
            <a:ext cx="6991350" cy="40334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49E2DB64-5609-4743-BFF9-90B728A492F1}"/>
              </a:ext>
            </a:extLst>
          </p:cNvPr>
          <p:cNvSpPr txBox="1"/>
          <p:nvPr/>
        </p:nvSpPr>
        <p:spPr>
          <a:xfrm>
            <a:off x="2679031" y="448559"/>
            <a:ext cx="8502316" cy="1323439"/>
          </a:xfrm>
          <a:prstGeom prst="rect">
            <a:avLst/>
          </a:prstGeom>
          <a:noFill/>
          <a:ln>
            <a:noFill/>
          </a:ln>
        </p:spPr>
        <p:txBody>
          <a:bodyPr wrap="square" rtlCol="0" anchor="ctr" anchorCtr="1">
            <a:spAutoFit/>
          </a:bodyPr>
          <a:lstStyle/>
          <a:p>
            <a:pPr algn="ctr"/>
            <a:r>
              <a:rPr lang="en-US" sz="4000" dirty="0">
                <a:solidFill>
                  <a:srgbClr val="002060"/>
                </a:solidFill>
                <a:latin typeface="Times New Roman" panose="02020603050405020304" pitchFamily="18" charset="0"/>
                <a:cs typeface="Times New Roman" panose="02020603050405020304" pitchFamily="18" charset="0"/>
              </a:rPr>
              <a:t>HOW DOES COMPUTER VISION WORKS IN RETAIL INDUSTRY</a:t>
            </a:r>
            <a:endParaRPr lang="en-IN" sz="4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8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afterEffect">
                                  <p:stCondLst>
                                    <p:cond delay="0"/>
                                  </p:stCondLst>
                                  <p:childTnLst>
                                    <p:anim calcmode="discrete" valueType="str">
                                      <p:cBhvr override="childStyle">
                                        <p:cTn id="6" dur="500" fill="hold"/>
                                        <p:tgtEl>
                                          <p:spTgt spid="3"/>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7" fill="hold">
                            <p:stCondLst>
                              <p:cond delay="500"/>
                            </p:stCondLst>
                            <p:childTnLst>
                              <p:par>
                                <p:cTn id="8" presetID="26"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145">
                                          <p:stCondLst>
                                            <p:cond delay="0"/>
                                          </p:stCondLst>
                                        </p:cTn>
                                        <p:tgtEl>
                                          <p:spTgt spid="2"/>
                                        </p:tgtEl>
                                      </p:cBhvr>
                                    </p:animEffect>
                                    <p:anim calcmode="lin" valueType="num">
                                      <p:cBhvr>
                                        <p:cTn id="11"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2"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3"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4"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15"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16" dur="7">
                                          <p:stCondLst>
                                            <p:cond delay="162"/>
                                          </p:stCondLst>
                                        </p:cTn>
                                        <p:tgtEl>
                                          <p:spTgt spid="2"/>
                                        </p:tgtEl>
                                      </p:cBhvr>
                                      <p:to x="100000" y="60000"/>
                                    </p:animScale>
                                    <p:animScale>
                                      <p:cBhvr>
                                        <p:cTn id="17" dur="41" decel="50000">
                                          <p:stCondLst>
                                            <p:cond delay="169"/>
                                          </p:stCondLst>
                                        </p:cTn>
                                        <p:tgtEl>
                                          <p:spTgt spid="2"/>
                                        </p:tgtEl>
                                      </p:cBhvr>
                                      <p:to x="100000" y="100000"/>
                                    </p:animScale>
                                    <p:animScale>
                                      <p:cBhvr>
                                        <p:cTn id="18" dur="7">
                                          <p:stCondLst>
                                            <p:cond delay="328"/>
                                          </p:stCondLst>
                                        </p:cTn>
                                        <p:tgtEl>
                                          <p:spTgt spid="2"/>
                                        </p:tgtEl>
                                      </p:cBhvr>
                                      <p:to x="100000" y="80000"/>
                                    </p:animScale>
                                    <p:animScale>
                                      <p:cBhvr>
                                        <p:cTn id="19" dur="41" decel="50000">
                                          <p:stCondLst>
                                            <p:cond delay="335"/>
                                          </p:stCondLst>
                                        </p:cTn>
                                        <p:tgtEl>
                                          <p:spTgt spid="2"/>
                                        </p:tgtEl>
                                      </p:cBhvr>
                                      <p:to x="100000" y="100000"/>
                                    </p:animScale>
                                    <p:animScale>
                                      <p:cBhvr>
                                        <p:cTn id="20" dur="7">
                                          <p:stCondLst>
                                            <p:cond delay="410"/>
                                          </p:stCondLst>
                                        </p:cTn>
                                        <p:tgtEl>
                                          <p:spTgt spid="2"/>
                                        </p:tgtEl>
                                      </p:cBhvr>
                                      <p:to x="100000" y="90000"/>
                                    </p:animScale>
                                    <p:animScale>
                                      <p:cBhvr>
                                        <p:cTn id="21" dur="41" decel="50000">
                                          <p:stCondLst>
                                            <p:cond delay="417"/>
                                          </p:stCondLst>
                                        </p:cTn>
                                        <p:tgtEl>
                                          <p:spTgt spid="2"/>
                                        </p:tgtEl>
                                      </p:cBhvr>
                                      <p:to x="100000" y="100000"/>
                                    </p:animScale>
                                    <p:animScale>
                                      <p:cBhvr>
                                        <p:cTn id="22" dur="7">
                                          <p:stCondLst>
                                            <p:cond delay="452"/>
                                          </p:stCondLst>
                                        </p:cTn>
                                        <p:tgtEl>
                                          <p:spTgt spid="2"/>
                                        </p:tgtEl>
                                      </p:cBhvr>
                                      <p:to x="100000" y="95000"/>
                                    </p:animScale>
                                    <p:animScale>
                                      <p:cBhvr>
                                        <p:cTn id="23" dur="41" decel="50000">
                                          <p:stCondLst>
                                            <p:cond delay="459"/>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A839CB2D-CAF8-4C90-9E08-F1ACA2C5BDD5}" vid="{4C3DFA96-B4CF-43D6-AFA3-6C4764C0C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 skipper design slides</Template>
  <TotalTime>2235</TotalTime>
  <Words>667</Words>
  <Application>Microsoft Office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vt:lpstr>
      <vt:lpstr>Times New Roman</vt:lpstr>
      <vt:lpstr>Cloud skipper design template</vt:lpstr>
      <vt:lpstr>     COMPUTER VISION</vt:lpstr>
      <vt:lpstr>CONTENTS</vt:lpstr>
      <vt:lpstr>INTRODUCTION</vt:lpstr>
      <vt:lpstr>EVOLUTION OF COMPUTER VISION</vt:lpstr>
      <vt:lpstr>  KEY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&amp; DISADVANTAGES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magisetty prabhakar</dc:creator>
  <cp:lastModifiedBy>magisetty prabhakar</cp:lastModifiedBy>
  <cp:revision>89</cp:revision>
  <dcterms:created xsi:type="dcterms:W3CDTF">2024-03-15T14:20:05Z</dcterms:created>
  <dcterms:modified xsi:type="dcterms:W3CDTF">2024-07-04T10:29:46Z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